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chivo Black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Classic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Montserrat Light Bold" panose="020B0604020202020204" charset="0"/>
      <p:regular r:id="rId28"/>
    </p:embeddedFont>
    <p:embeddedFont>
      <p:font typeface="Open Sauc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64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colab.research.google.com/drive/1BTDDlQkYiG6SN0Lijzk7o8GR0IlN2YsX#scrollTo=pRNFsu7ahMqQ" TargetMode="External"/><Relationship Id="rId7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7.jpe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eg"/><Relationship Id="rId5" Type="http://schemas.openxmlformats.org/officeDocument/2006/relationships/image" Target="../media/image7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jpeg"/><Relationship Id="rId5" Type="http://schemas.openxmlformats.org/officeDocument/2006/relationships/image" Target="../media/image31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 ?><Relationships xmlns="http://schemas.openxmlformats.org/package/2006/relationships"><Relationship Id="rId3" Target="../media/image36.jpeg" Type="http://schemas.openxmlformats.org/officeDocument/2006/relationships/image"/><Relationship Id="rId7" Target="../media/image7.jpeg" Type="http://schemas.openxmlformats.org/officeDocument/2006/relationships/image"/><Relationship Id="rId2" Target="../media/image35.jpe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39.jpeg" Type="http://schemas.openxmlformats.org/officeDocument/2006/relationships/image"/><Relationship Id="rId5" Target="../media/image38.jpe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16.xml.rels><?xml version="1.0" encoding="UTF-8" standalone="yes" ?><Relationships xmlns="http://schemas.openxmlformats.org/package/2006/relationships"><Relationship Id="rId3" Target="../media/image40.jpeg" Type="http://schemas.openxmlformats.org/officeDocument/2006/relationships/image"/><Relationship Id="rId2" Target="../media/image8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7.jpeg" Type="http://schemas.openxmlformats.org/officeDocument/2006/relationships/image"/><Relationship Id="rId5" Target="../media/image42.jpe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8" Target="../media/image47.jpeg" Type="http://schemas.openxmlformats.org/officeDocument/2006/relationships/image"/><Relationship Id="rId3" Target="../media/image6.png" Type="http://schemas.openxmlformats.org/officeDocument/2006/relationships/image"/><Relationship Id="rId7" Target="../media/image46.jpeg" Type="http://schemas.openxmlformats.org/officeDocument/2006/relationships/image"/><Relationship Id="rId2" Target="../media/image8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45.jpeg" Type="http://schemas.openxmlformats.org/officeDocument/2006/relationships/image"/><Relationship Id="rId11" Target="../media/image7.jpeg" Type="http://schemas.openxmlformats.org/officeDocument/2006/relationships/image"/><Relationship Id="rId5" Target="../media/image44.jpeg" Type="http://schemas.openxmlformats.org/officeDocument/2006/relationships/image"/><Relationship Id="rId10" Target="../media/image49.jpeg" Type="http://schemas.openxmlformats.org/officeDocument/2006/relationships/image"/><Relationship Id="rId4" Target="../media/image43.jpeg" Type="http://schemas.openxmlformats.org/officeDocument/2006/relationships/image"/><Relationship Id="rId9" Target="../media/image48.jpeg" Type="http://schemas.openxmlformats.org/officeDocument/2006/relationships/image"/></Relationships>
</file>

<file path=ppt/slides/_rels/slide18.xml.rels><?xml version="1.0" encoding="UTF-8" standalone="yes" ?><Relationships xmlns="http://schemas.openxmlformats.org/package/2006/relationships"><Relationship Id="rId3" Target="../media/image7.jpeg" Type="http://schemas.openxmlformats.org/officeDocument/2006/relationships/image"/><Relationship Id="rId2" Target="../media/image50.jpeg" Type="http://schemas.openxmlformats.org/officeDocument/2006/relationships/image"/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LZRfzaRBwg" TargetMode="External"/><Relationship Id="rId13" Type="http://schemas.openxmlformats.org/officeDocument/2006/relationships/image" Target="../media/image58.svg"/><Relationship Id="rId18" Type="http://schemas.openxmlformats.org/officeDocument/2006/relationships/image" Target="../media/image61.png"/><Relationship Id="rId26" Type="http://schemas.openxmlformats.org/officeDocument/2006/relationships/hyperlink" Target="https://archive.ph/XvsW0" TargetMode="External"/><Relationship Id="rId3" Type="http://schemas.openxmlformats.org/officeDocument/2006/relationships/image" Target="../media/image51.png"/><Relationship Id="rId21" Type="http://schemas.openxmlformats.org/officeDocument/2006/relationships/image" Target="../media/image63.png"/><Relationship Id="rId7" Type="http://schemas.openxmlformats.org/officeDocument/2006/relationships/image" Target="../media/image54.svg"/><Relationship Id="rId12" Type="http://schemas.openxmlformats.org/officeDocument/2006/relationships/image" Target="../media/image57.png"/><Relationship Id="rId17" Type="http://schemas.openxmlformats.org/officeDocument/2006/relationships/hyperlink" Target="https://ieeexplore.ieee.org/abstract/document/5978226/" TargetMode="External"/><Relationship Id="rId25" Type="http://schemas.openxmlformats.org/officeDocument/2006/relationships/image" Target="../media/image66.svg"/><Relationship Id="rId2" Type="http://schemas.openxmlformats.org/officeDocument/2006/relationships/hyperlink" Target="https://www.youtube.com/watch?v=l_kf9CfZ_8M" TargetMode="External"/><Relationship Id="rId16" Type="http://schemas.openxmlformats.org/officeDocument/2006/relationships/image" Target="../media/image60.svg"/><Relationship Id="rId20" Type="http://schemas.openxmlformats.org/officeDocument/2006/relationships/hyperlink" Target="https://citeseerx.ist.psu.edu/document?repid=rep1&amp;type=pdf&amp;doi=bd596bf0c6d2237f1545297795a0db9762051d9b" TargetMode="External"/><Relationship Id="rId29" Type="http://schemas.openxmlformats.org/officeDocument/2006/relationships/hyperlink" Target="https://etrr.springeropen.com/articles/10.1186/s12544-019-0390-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hyperlink" Target="https://ieeexplore.ieee.org/abstract/document/9358334/" TargetMode="External"/><Relationship Id="rId24" Type="http://schemas.openxmlformats.org/officeDocument/2006/relationships/image" Target="../media/image65.png"/><Relationship Id="rId32" Type="http://schemas.openxmlformats.org/officeDocument/2006/relationships/image" Target="../media/image7.jpeg"/><Relationship Id="rId5" Type="http://schemas.openxmlformats.org/officeDocument/2006/relationships/hyperlink" Target="https://drive.google.com/drive/folders/1A7F1zwYBsoQRKQ2RrXCNEzjSeCkF2GQt?usp=sharing" TargetMode="External"/><Relationship Id="rId15" Type="http://schemas.openxmlformats.org/officeDocument/2006/relationships/image" Target="../media/image59.png"/><Relationship Id="rId23" Type="http://schemas.openxmlformats.org/officeDocument/2006/relationships/hyperlink" Target="https://www.youtube.com/watch?v=OssY5pzOyo0" TargetMode="External"/><Relationship Id="rId28" Type="http://schemas.openxmlformats.org/officeDocument/2006/relationships/image" Target="../media/image68.svg"/><Relationship Id="rId10" Type="http://schemas.openxmlformats.org/officeDocument/2006/relationships/image" Target="../media/image56.svg"/><Relationship Id="rId19" Type="http://schemas.openxmlformats.org/officeDocument/2006/relationships/image" Target="../media/image62.svg"/><Relationship Id="rId31" Type="http://schemas.openxmlformats.org/officeDocument/2006/relationships/image" Target="../media/image70.svg"/><Relationship Id="rId4" Type="http://schemas.openxmlformats.org/officeDocument/2006/relationships/image" Target="../media/image52.svg"/><Relationship Id="rId9" Type="http://schemas.openxmlformats.org/officeDocument/2006/relationships/image" Target="../media/image55.png"/><Relationship Id="rId14" Type="http://schemas.openxmlformats.org/officeDocument/2006/relationships/hyperlink" Target="https://www.analyticsvidhya.com/blog/2021/12/vehicle-detection-and-counting-system-using-opencv/" TargetMode="External"/><Relationship Id="rId22" Type="http://schemas.openxmlformats.org/officeDocument/2006/relationships/image" Target="../media/image64.svg"/><Relationship Id="rId27" Type="http://schemas.openxmlformats.org/officeDocument/2006/relationships/image" Target="../media/image67.png"/><Relationship Id="rId30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3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media/image8.png" Type="http://schemas.openxmlformats.org/officeDocument/2006/relationships/image"/><Relationship Id="rId1" Target="../slideLayouts/slideLayout7.xml" Type="http://schemas.openxmlformats.org/officeDocument/2006/relationships/slideLayout"/><Relationship Id="rId4" Target="../media/image7.jpeg" Type="http://schemas.openxmlformats.org/officeDocument/2006/relationships/image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7.xml.rels><?xml version="1.0" encoding="UTF-8" standalone="yes" ?><Relationships xmlns="http://schemas.openxmlformats.org/package/2006/relationships"><Relationship Id="rId8" Target="../media/image18.png" Type="http://schemas.openxmlformats.org/officeDocument/2006/relationships/image"/><Relationship Id="rId3" Target="../media/image6.png" Type="http://schemas.openxmlformats.org/officeDocument/2006/relationships/image"/><Relationship Id="rId7" Target="../media/image17.png" Type="http://schemas.openxmlformats.org/officeDocument/2006/relationships/image"/><Relationship Id="rId2" Target="../media/image8.png" Type="http://schemas.openxmlformats.org/officeDocument/2006/relationships/image"/><Relationship Id="rId1" Target="../slideLayouts/slideLayout7.xml" Type="http://schemas.openxmlformats.org/officeDocument/2006/relationships/slideLayout"/><Relationship Id="rId6" Target="../media/image7.jpeg" Type="http://schemas.openxmlformats.org/officeDocument/2006/relationships/image"/><Relationship Id="rId5" Target="../media/image16.jpeg" Type="http://schemas.openxmlformats.org/officeDocument/2006/relationships/image"/><Relationship Id="rId4" Target="../media/image15.jpeg" Type="http://schemas.openxmlformats.org/officeDocument/2006/relationships/image"/><Relationship Id="rId9" Target="../media/image19.gif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94018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4521330">
            <a:off x="3145114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497482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29711" r="-297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1020" y="3571155"/>
            <a:ext cx="11440865" cy="3296163"/>
            <a:chOff x="0" y="0"/>
            <a:chExt cx="3013232" cy="8681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13232" cy="868125"/>
            </a:xfrm>
            <a:custGeom>
              <a:avLst/>
              <a:gdLst/>
              <a:ahLst/>
              <a:cxnLst/>
              <a:rect l="l" t="t" r="r" b="b"/>
              <a:pathLst>
                <a:path w="3013232" h="868125">
                  <a:moveTo>
                    <a:pt x="0" y="0"/>
                  </a:moveTo>
                  <a:lnTo>
                    <a:pt x="3013232" y="0"/>
                  </a:lnTo>
                  <a:lnTo>
                    <a:pt x="3013232" y="868125"/>
                  </a:lnTo>
                  <a:lnTo>
                    <a:pt x="0" y="868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51020" y="6937923"/>
            <a:ext cx="13405165" cy="680751"/>
          </a:xfrm>
          <a:custGeom>
            <a:avLst/>
            <a:gdLst/>
            <a:ahLst/>
            <a:cxnLst/>
            <a:rect l="l" t="t" r="r" b="b"/>
            <a:pathLst>
              <a:path w="13405165" h="680751">
                <a:moveTo>
                  <a:pt x="0" y="0"/>
                </a:moveTo>
                <a:lnTo>
                  <a:pt x="13405165" y="0"/>
                </a:lnTo>
                <a:lnTo>
                  <a:pt x="13405165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1242" b="-1766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287145" y="4687638"/>
            <a:ext cx="9905421" cy="1099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2"/>
              </a:lnSpc>
            </a:pPr>
            <a:r>
              <a:rPr lang="en-US" sz="6502" spc="91">
                <a:solidFill>
                  <a:srgbClr val="040506"/>
                </a:solidFill>
                <a:latin typeface="Archivo Black"/>
              </a:rPr>
              <a:t>TIME OPTIMISATION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29651" y="2132857"/>
            <a:ext cx="2574571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-89">
                <a:solidFill>
                  <a:srgbClr val="040506"/>
                </a:solidFill>
                <a:latin typeface="Montserrat Classic Bold"/>
              </a:rPr>
              <a:t>VISIONX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61586" y="3984324"/>
            <a:ext cx="6435897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TRAFFIC SIGNAL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31130" y="6091521"/>
            <a:ext cx="13405165" cy="50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040506"/>
                </a:solidFill>
                <a:latin typeface="Archivo Black"/>
              </a:rPr>
              <a:t>Alleviate Traffic Congestion, Enhance Efficiency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52400" y="-43400"/>
            <a:ext cx="18440400" cy="103304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3357589" y="3743682"/>
            <a:ext cx="3314591" cy="3314591"/>
            <a:chOff x="0" y="0"/>
            <a:chExt cx="4872604" cy="4872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65195" y="3767100"/>
            <a:ext cx="3314591" cy="3326378"/>
            <a:chOff x="0" y="0"/>
            <a:chExt cx="4872604" cy="48899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32696" y="6337440"/>
            <a:ext cx="3314591" cy="3315573"/>
            <a:chOff x="0" y="0"/>
            <a:chExt cx="4872604" cy="48740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62284" y="4617656"/>
            <a:ext cx="1520413" cy="15204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253647" y="7244657"/>
            <a:ext cx="1522475" cy="15224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31564" y="4617656"/>
            <a:ext cx="1566642" cy="156664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>
            <a:hlinkClick r:id="rId3" tooltip="https://colab.research.google.com/drive/1BTDDlQkYiG6SN0Lijzk7o8GR0IlN2YsX#scrollTo=pRNFsu7ahMqQ"/>
          </p:cNvPr>
          <p:cNvSpPr/>
          <p:nvPr/>
        </p:nvSpPr>
        <p:spPr>
          <a:xfrm>
            <a:off x="11919364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14563430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>
            <a:off x="762000" y="3148979"/>
            <a:ext cx="5689104" cy="275488"/>
            <a:chOff x="0" y="0"/>
            <a:chExt cx="4519796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609600" cy="628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DEB5F25-E26C-FBFC-4EDB-C7C924CC8A80}"/>
              </a:ext>
            </a:extLst>
          </p:cNvPr>
          <p:cNvSpPr/>
          <p:nvPr/>
        </p:nvSpPr>
        <p:spPr>
          <a:xfrm rot="10800000" flipV="1">
            <a:off x="-152400" y="1053010"/>
            <a:ext cx="14315886" cy="2234355"/>
          </a:xfrm>
          <a:custGeom>
            <a:avLst/>
            <a:gdLst>
              <a:gd name="connsiteX0" fmla="*/ 14315886 w 14315886"/>
              <a:gd name="connsiteY0" fmla="*/ 0 h 2234355"/>
              <a:gd name="connsiteX1" fmla="*/ 2092429 w 14315886"/>
              <a:gd name="connsiteY1" fmla="*/ 0 h 2234355"/>
              <a:gd name="connsiteX2" fmla="*/ 0 w 14315886"/>
              <a:gd name="connsiteY2" fmla="*/ 2234355 h 2234355"/>
              <a:gd name="connsiteX3" fmla="*/ 14315886 w 14315886"/>
              <a:gd name="connsiteY3" fmla="*/ 2234355 h 2234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5886" h="2234355">
                <a:moveTo>
                  <a:pt x="14315886" y="0"/>
                </a:moveTo>
                <a:lnTo>
                  <a:pt x="2092429" y="0"/>
                </a:lnTo>
                <a:lnTo>
                  <a:pt x="0" y="2234355"/>
                </a:lnTo>
                <a:lnTo>
                  <a:pt x="14315886" y="2234355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TextBox 23"/>
          <p:cNvSpPr txBox="1"/>
          <p:nvPr/>
        </p:nvSpPr>
        <p:spPr>
          <a:xfrm>
            <a:off x="1090991" y="1443336"/>
            <a:ext cx="930832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DEMO</a:t>
            </a:r>
          </a:p>
        </p:txBody>
      </p:sp>
      <p:sp>
        <p:nvSpPr>
          <p:cNvPr id="30" name="AutoShape 30"/>
          <p:cNvSpPr/>
          <p:nvPr/>
        </p:nvSpPr>
        <p:spPr>
          <a:xfrm>
            <a:off x="-152400" y="857970"/>
            <a:ext cx="12205801" cy="1040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4563430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2" name="Group 32"/>
          <p:cNvGrpSpPr/>
          <p:nvPr/>
        </p:nvGrpSpPr>
        <p:grpSpPr>
          <a:xfrm>
            <a:off x="974010" y="4802355"/>
            <a:ext cx="736150" cy="739585"/>
            <a:chOff x="0" y="0"/>
            <a:chExt cx="193883" cy="1947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3883" cy="194788"/>
            </a:xfrm>
            <a:custGeom>
              <a:avLst/>
              <a:gdLst/>
              <a:ahLst/>
              <a:cxnLst/>
              <a:rect l="l" t="t" r="r" b="b"/>
              <a:pathLst>
                <a:path w="193883" h="194788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10654"/>
                  </a:lnTo>
                  <a:cubicBezTo>
                    <a:pt x="193883" y="157120"/>
                    <a:pt x="156215" y="194788"/>
                    <a:pt x="109749" y="194788"/>
                  </a:cubicBezTo>
                  <a:lnTo>
                    <a:pt x="84134" y="194788"/>
                  </a:lnTo>
                  <a:cubicBezTo>
                    <a:pt x="37668" y="194788"/>
                    <a:pt x="0" y="157120"/>
                    <a:pt x="0" y="110654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868576" y="4851092"/>
            <a:ext cx="7953644" cy="68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Archivo Black"/>
              </a:rPr>
              <a:t>Fixed Timing Simulation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74010" y="6989715"/>
            <a:ext cx="736150" cy="739585"/>
            <a:chOff x="0" y="0"/>
            <a:chExt cx="193883" cy="1947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3883" cy="194788"/>
            </a:xfrm>
            <a:custGeom>
              <a:avLst/>
              <a:gdLst/>
              <a:ahLst/>
              <a:cxnLst/>
              <a:rect l="l" t="t" r="r" b="b"/>
              <a:pathLst>
                <a:path w="193883" h="194788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110654"/>
                  </a:lnTo>
                  <a:cubicBezTo>
                    <a:pt x="193883" y="157120"/>
                    <a:pt x="156215" y="194788"/>
                    <a:pt x="109749" y="194788"/>
                  </a:cubicBezTo>
                  <a:lnTo>
                    <a:pt x="84134" y="194788"/>
                  </a:lnTo>
                  <a:cubicBezTo>
                    <a:pt x="37668" y="194788"/>
                    <a:pt x="0" y="157120"/>
                    <a:pt x="0" y="110654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83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868576" y="7013328"/>
            <a:ext cx="9081179" cy="68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19"/>
              </a:lnSpc>
              <a:spcBef>
                <a:spcPct val="0"/>
              </a:spcBef>
            </a:pPr>
            <a:r>
              <a:rPr lang="en-US" sz="3999" spc="391">
                <a:solidFill>
                  <a:srgbClr val="231F20"/>
                </a:solidFill>
                <a:latin typeface="Archivo Black"/>
              </a:rPr>
              <a:t>Adaptive Timing Simulation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86734" y="5453614"/>
            <a:ext cx="743071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"/>
              </a:rPr>
              <a:t>A traffic intersection with 20s timer for each lane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96259" y="7606307"/>
            <a:ext cx="829934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"/>
              </a:rPr>
              <a:t>A traffic intersection with different timer for each lane</a:t>
            </a:r>
          </a:p>
        </p:txBody>
      </p:sp>
      <p:sp>
        <p:nvSpPr>
          <p:cNvPr id="42" name="Freeform 42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9932C75-FDEA-528B-FFB7-EE66F2E4A1E8}"/>
              </a:ext>
            </a:extLst>
          </p:cNvPr>
          <p:cNvSpPr/>
          <p:nvPr/>
        </p:nvSpPr>
        <p:spPr>
          <a:xfrm flipV="1">
            <a:off x="12148276" y="-63998"/>
            <a:ext cx="6139725" cy="1026021"/>
          </a:xfrm>
          <a:custGeom>
            <a:avLst/>
            <a:gdLst>
              <a:gd name="connsiteX0" fmla="*/ 0 w 6139725"/>
              <a:gd name="connsiteY0" fmla="*/ 1026021 h 1026021"/>
              <a:gd name="connsiteX1" fmla="*/ 6139725 w 6139725"/>
              <a:gd name="connsiteY1" fmla="*/ 1026021 h 1026021"/>
              <a:gd name="connsiteX2" fmla="*/ 6139725 w 6139725"/>
              <a:gd name="connsiteY2" fmla="*/ 0 h 1026021"/>
              <a:gd name="connsiteX3" fmla="*/ 957349 w 6139725"/>
              <a:gd name="connsiteY3" fmla="*/ 0 h 102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9725" h="1026021">
                <a:moveTo>
                  <a:pt x="0" y="1026021"/>
                </a:moveTo>
                <a:lnTo>
                  <a:pt x="6139725" y="1026021"/>
                </a:lnTo>
                <a:lnTo>
                  <a:pt x="6139725" y="0"/>
                </a:lnTo>
                <a:lnTo>
                  <a:pt x="957349" y="0"/>
                </a:lnTo>
                <a:close/>
              </a:path>
            </a:pathLst>
          </a:custGeom>
          <a:solidFill>
            <a:srgbClr val="363636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632120" y="1671480"/>
            <a:ext cx="15023759" cy="8450865"/>
          </a:xfrm>
          <a:prstGeom prst="rect">
            <a:avLst/>
          </a:prstGeom>
          <a:ln w="47625" cap="sq">
            <a:solidFill>
              <a:srgbClr val="000000"/>
            </a:solidFill>
            <a:prstDash val="solid"/>
          </a:ln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B932951-4981-9589-487C-0B90CAAD7F88}"/>
              </a:ext>
            </a:extLst>
          </p:cNvPr>
          <p:cNvSpPr/>
          <p:nvPr/>
        </p:nvSpPr>
        <p:spPr>
          <a:xfrm flipV="1">
            <a:off x="0" y="188467"/>
            <a:ext cx="14003069" cy="1383648"/>
          </a:xfrm>
          <a:custGeom>
            <a:avLst/>
            <a:gdLst>
              <a:gd name="connsiteX0" fmla="*/ 0 w 14003069"/>
              <a:gd name="connsiteY0" fmla="*/ 1383648 h 1383648"/>
              <a:gd name="connsiteX1" fmla="*/ 12013480 w 14003069"/>
              <a:gd name="connsiteY1" fmla="*/ 1383648 h 1383648"/>
              <a:gd name="connsiteX2" fmla="*/ 14003069 w 14003069"/>
              <a:gd name="connsiteY2" fmla="*/ 0 h 1383648"/>
              <a:gd name="connsiteX3" fmla="*/ 8389 w 14003069"/>
              <a:gd name="connsiteY3" fmla="*/ 0 h 1383648"/>
              <a:gd name="connsiteX4" fmla="*/ 0 w 14003069"/>
              <a:gd name="connsiteY4" fmla="*/ 5834 h 138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3069" h="1383648">
                <a:moveTo>
                  <a:pt x="0" y="1383648"/>
                </a:moveTo>
                <a:lnTo>
                  <a:pt x="12013480" y="1383648"/>
                </a:lnTo>
                <a:lnTo>
                  <a:pt x="14003069" y="0"/>
                </a:lnTo>
                <a:lnTo>
                  <a:pt x="8389" y="0"/>
                </a:lnTo>
                <a:lnTo>
                  <a:pt x="0" y="583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559931" y="188467"/>
            <a:ext cx="930832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BEFORE MODEL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3FC583-F6DB-1DC7-9E95-0FE974ECE47A}"/>
              </a:ext>
            </a:extLst>
          </p:cNvPr>
          <p:cNvSpPr/>
          <p:nvPr/>
        </p:nvSpPr>
        <p:spPr>
          <a:xfrm flipV="1">
            <a:off x="12380686" y="0"/>
            <a:ext cx="5907315" cy="463790"/>
          </a:xfrm>
          <a:custGeom>
            <a:avLst/>
            <a:gdLst>
              <a:gd name="connsiteX0" fmla="*/ 0 w 5907315"/>
              <a:gd name="connsiteY0" fmla="*/ 463790 h 463790"/>
              <a:gd name="connsiteX1" fmla="*/ 5907315 w 5907315"/>
              <a:gd name="connsiteY1" fmla="*/ 463790 h 463790"/>
              <a:gd name="connsiteX2" fmla="*/ 5907315 w 5907315"/>
              <a:gd name="connsiteY2" fmla="*/ 0 h 463790"/>
              <a:gd name="connsiteX3" fmla="*/ 666898 w 5907315"/>
              <a:gd name="connsiteY3" fmla="*/ 0 h 46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5" h="463790">
                <a:moveTo>
                  <a:pt x="0" y="463790"/>
                </a:moveTo>
                <a:lnTo>
                  <a:pt x="5907315" y="463790"/>
                </a:lnTo>
                <a:lnTo>
                  <a:pt x="5907315" y="0"/>
                </a:lnTo>
                <a:lnTo>
                  <a:pt x="666898" y="0"/>
                </a:lnTo>
                <a:close/>
              </a:path>
            </a:pathLst>
          </a:custGeom>
          <a:solidFill>
            <a:srgbClr val="363636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4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32600" y="1722374"/>
            <a:ext cx="15022800" cy="8450326"/>
          </a:xfrm>
          <a:prstGeom prst="rect">
            <a:avLst/>
          </a:prstGeom>
          <a:ln w="47625" cap="sq">
            <a:solidFill>
              <a:srgbClr val="000000"/>
            </a:solidFill>
            <a:prstDash val="solid"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3F84C-7DB2-7A5E-F284-38383B2152D6}"/>
              </a:ext>
            </a:extLst>
          </p:cNvPr>
          <p:cNvSpPr/>
          <p:nvPr/>
        </p:nvSpPr>
        <p:spPr>
          <a:xfrm flipV="1">
            <a:off x="0" y="178452"/>
            <a:ext cx="14003069" cy="1383648"/>
          </a:xfrm>
          <a:custGeom>
            <a:avLst/>
            <a:gdLst>
              <a:gd name="connsiteX0" fmla="*/ 0 w 14003069"/>
              <a:gd name="connsiteY0" fmla="*/ 1383648 h 1383648"/>
              <a:gd name="connsiteX1" fmla="*/ 12013480 w 14003069"/>
              <a:gd name="connsiteY1" fmla="*/ 1383648 h 1383648"/>
              <a:gd name="connsiteX2" fmla="*/ 14003069 w 14003069"/>
              <a:gd name="connsiteY2" fmla="*/ 0 h 1383648"/>
              <a:gd name="connsiteX3" fmla="*/ 8389 w 14003069"/>
              <a:gd name="connsiteY3" fmla="*/ 0 h 1383648"/>
              <a:gd name="connsiteX4" fmla="*/ 0 w 14003069"/>
              <a:gd name="connsiteY4" fmla="*/ 5834 h 138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03069" h="1383648">
                <a:moveTo>
                  <a:pt x="0" y="1383648"/>
                </a:moveTo>
                <a:lnTo>
                  <a:pt x="12013480" y="1383648"/>
                </a:lnTo>
                <a:lnTo>
                  <a:pt x="14003069" y="0"/>
                </a:lnTo>
                <a:lnTo>
                  <a:pt x="8389" y="0"/>
                </a:lnTo>
                <a:lnTo>
                  <a:pt x="0" y="5834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767722" y="188467"/>
            <a:ext cx="930832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FFFFFF"/>
                </a:solidFill>
                <a:latin typeface="Archivo Black"/>
              </a:rPr>
              <a:t>AFTER MODEL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087D81-7CF9-A9A5-9A8A-ACCA06374866}"/>
              </a:ext>
            </a:extLst>
          </p:cNvPr>
          <p:cNvSpPr/>
          <p:nvPr/>
        </p:nvSpPr>
        <p:spPr>
          <a:xfrm flipV="1">
            <a:off x="12380686" y="0"/>
            <a:ext cx="5907315" cy="463790"/>
          </a:xfrm>
          <a:custGeom>
            <a:avLst/>
            <a:gdLst>
              <a:gd name="connsiteX0" fmla="*/ 0 w 5907315"/>
              <a:gd name="connsiteY0" fmla="*/ 463790 h 463790"/>
              <a:gd name="connsiteX1" fmla="*/ 5907315 w 5907315"/>
              <a:gd name="connsiteY1" fmla="*/ 463790 h 463790"/>
              <a:gd name="connsiteX2" fmla="*/ 5907315 w 5907315"/>
              <a:gd name="connsiteY2" fmla="*/ 0 h 463790"/>
              <a:gd name="connsiteX3" fmla="*/ 666898 w 5907315"/>
              <a:gd name="connsiteY3" fmla="*/ 0 h 46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5" h="463790">
                <a:moveTo>
                  <a:pt x="0" y="463790"/>
                </a:moveTo>
                <a:lnTo>
                  <a:pt x="5907315" y="463790"/>
                </a:lnTo>
                <a:lnTo>
                  <a:pt x="5907315" y="0"/>
                </a:lnTo>
                <a:lnTo>
                  <a:pt x="666898" y="0"/>
                </a:lnTo>
                <a:close/>
              </a:path>
            </a:pathLst>
          </a:custGeom>
          <a:solidFill>
            <a:srgbClr val="363636"/>
          </a:solidFill>
          <a:ln cap="sq">
            <a:noFill/>
            <a:prstDash val="solid"/>
            <a:miter/>
          </a:ln>
        </p:spPr>
        <p:txBody>
          <a:bodyPr wrap="square">
            <a:noAutofit/>
          </a:bodyPr>
          <a:lstStyle/>
          <a:p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572252" y="-6572251"/>
            <a:ext cx="5143500" cy="18288002"/>
            <a:chOff x="0" y="0"/>
            <a:chExt cx="1354667" cy="5456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4667" cy="5456296"/>
            </a:xfrm>
            <a:custGeom>
              <a:avLst/>
              <a:gdLst/>
              <a:ahLst/>
              <a:cxnLst/>
              <a:rect l="l" t="t" r="r" b="b"/>
              <a:pathLst>
                <a:path w="1354667" h="5456296">
                  <a:moveTo>
                    <a:pt x="0" y="0"/>
                  </a:moveTo>
                  <a:lnTo>
                    <a:pt x="1354667" y="0"/>
                  </a:lnTo>
                  <a:lnTo>
                    <a:pt x="1354667" y="5456296"/>
                  </a:lnTo>
                  <a:lnTo>
                    <a:pt x="0" y="5456296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5812" y="1257300"/>
            <a:ext cx="11862069" cy="2174521"/>
            <a:chOff x="0" y="0"/>
            <a:chExt cx="4048945" cy="7422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48945" cy="742241"/>
            </a:xfrm>
            <a:custGeom>
              <a:avLst/>
              <a:gdLst/>
              <a:ahLst/>
              <a:cxnLst/>
              <a:rect l="l" t="t" r="r" b="b"/>
              <a:pathLst>
                <a:path w="4048945" h="742241">
                  <a:moveTo>
                    <a:pt x="7179" y="0"/>
                  </a:moveTo>
                  <a:lnTo>
                    <a:pt x="4041765" y="0"/>
                  </a:lnTo>
                  <a:cubicBezTo>
                    <a:pt x="4043669" y="0"/>
                    <a:pt x="4045496" y="756"/>
                    <a:pt x="4046842" y="2103"/>
                  </a:cubicBezTo>
                  <a:cubicBezTo>
                    <a:pt x="4048188" y="3449"/>
                    <a:pt x="4048945" y="5275"/>
                    <a:pt x="4048945" y="7179"/>
                  </a:cubicBezTo>
                  <a:lnTo>
                    <a:pt x="4048945" y="735062"/>
                  </a:lnTo>
                  <a:cubicBezTo>
                    <a:pt x="4048945" y="739027"/>
                    <a:pt x="4045731" y="742241"/>
                    <a:pt x="4041765" y="742241"/>
                  </a:cubicBezTo>
                  <a:lnTo>
                    <a:pt x="7179" y="742241"/>
                  </a:lnTo>
                  <a:cubicBezTo>
                    <a:pt x="3214" y="742241"/>
                    <a:pt x="0" y="739027"/>
                    <a:pt x="0" y="735062"/>
                  </a:cubicBezTo>
                  <a:lnTo>
                    <a:pt x="0" y="7179"/>
                  </a:lnTo>
                  <a:cubicBezTo>
                    <a:pt x="0" y="3214"/>
                    <a:pt x="3214" y="0"/>
                    <a:pt x="7179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660421"/>
            <a:ext cx="18288000" cy="6156849"/>
          </a:xfrm>
          <a:custGeom>
            <a:avLst/>
            <a:gdLst/>
            <a:ahLst/>
            <a:cxnLst/>
            <a:rect l="l" t="t" r="r" b="b"/>
            <a:pathLst>
              <a:path w="18288000" h="6156849">
                <a:moveTo>
                  <a:pt x="0" y="0"/>
                </a:moveTo>
                <a:lnTo>
                  <a:pt x="18288000" y="0"/>
                </a:lnTo>
                <a:lnTo>
                  <a:pt x="18288000" y="6156849"/>
                </a:lnTo>
                <a:lnTo>
                  <a:pt x="0" y="6156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t="-506" r="-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2478243" y="232960"/>
            <a:ext cx="5481989" cy="3198861"/>
          </a:xfrm>
          <a:custGeom>
            <a:avLst/>
            <a:gdLst/>
            <a:ahLst/>
            <a:cxnLst/>
            <a:rect l="l" t="t" r="r" b="b"/>
            <a:pathLst>
              <a:path w="5481989" h="3198861">
                <a:moveTo>
                  <a:pt x="0" y="0"/>
                </a:moveTo>
                <a:lnTo>
                  <a:pt x="5481989" y="0"/>
                </a:lnTo>
                <a:lnTo>
                  <a:pt x="5481989" y="3198861"/>
                </a:lnTo>
                <a:lnTo>
                  <a:pt x="0" y="3198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76" t="-26920" r="-137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3613499" y="-28575"/>
            <a:ext cx="5186695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8227" y="1433970"/>
            <a:ext cx="11157239" cy="177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Montserrat Classic"/>
              </a:rPr>
              <a:t>A comparative study of both methods are done and it is found that traffic flow increased by </a:t>
            </a:r>
            <a:r>
              <a:rPr lang="en-US" sz="2599">
                <a:solidFill>
                  <a:srgbClr val="FFFFFF"/>
                </a:solidFill>
                <a:latin typeface="Montserrat Classic Bold"/>
              </a:rPr>
              <a:t>28.99%.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The Adaptive signal method paved way for </a:t>
            </a:r>
            <a:r>
              <a:rPr lang="en-US" sz="2499">
                <a:solidFill>
                  <a:srgbClr val="FFFFFF"/>
                </a:solidFill>
                <a:latin typeface="Montserrat Classic Bold"/>
              </a:rPr>
              <a:t>more number of Vehicles</a:t>
            </a:r>
            <a:r>
              <a:rPr lang="en-US" sz="2499">
                <a:solidFill>
                  <a:srgbClr val="FFFFFF"/>
                </a:solidFill>
                <a:latin typeface="Montserrat Classic"/>
              </a:rPr>
              <a:t> to pass as compared to Static Method.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6368057" y="-355902"/>
            <a:ext cx="1088513" cy="11070910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104620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9907" r="-990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673152" y="1935480"/>
            <a:ext cx="10020807" cy="732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just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Gathering and annotating a diverse and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extensive dataset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proved to be time-consuming task</a:t>
            </a:r>
          </a:p>
          <a:p>
            <a:pPr algn="just">
              <a:lnSpc>
                <a:spcPts val="4139"/>
              </a:lnSpc>
            </a:pPr>
            <a:endParaRPr lang="en-US" sz="2999" spc="293">
              <a:solidFill>
                <a:srgbClr val="000000"/>
              </a:solidFill>
              <a:latin typeface="Montserrat Classic"/>
            </a:endParaRPr>
          </a:p>
          <a:p>
            <a:pPr marL="647698" lvl="1" indent="-323849" algn="just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Creating a comprehensive and accurate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simulation code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was a complex endeavor, demanding significant technical expertise and effort</a:t>
            </a:r>
          </a:p>
          <a:p>
            <a:pPr algn="just">
              <a:lnSpc>
                <a:spcPts val="4139"/>
              </a:lnSpc>
            </a:pPr>
            <a:endParaRPr lang="en-US" sz="2999" spc="293">
              <a:solidFill>
                <a:srgbClr val="000000"/>
              </a:solidFill>
              <a:latin typeface="Montserrat Classic"/>
            </a:endParaRPr>
          </a:p>
          <a:p>
            <a:pPr marL="647698" lvl="1" indent="-323849" algn="just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Predicting future vehicle behavior was hindered by a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lack of available data</a:t>
            </a:r>
          </a:p>
          <a:p>
            <a:pPr algn="just">
              <a:lnSpc>
                <a:spcPts val="4139"/>
              </a:lnSpc>
            </a:pPr>
            <a:endParaRPr lang="en-US" sz="2999" spc="293">
              <a:solidFill>
                <a:srgbClr val="000000"/>
              </a:solidFill>
              <a:latin typeface="Montserrat Classic Bold"/>
            </a:endParaRPr>
          </a:p>
          <a:p>
            <a:pPr marL="647698" lvl="1" indent="-323849" algn="just">
              <a:lnSpc>
                <a:spcPts val="4139"/>
              </a:lnSpc>
              <a:buFont typeface="Arial"/>
              <a:buChar char="•"/>
            </a:pP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Prioritizing </a:t>
            </a:r>
            <a:r>
              <a:rPr lang="en-US" sz="2999" spc="293">
                <a:solidFill>
                  <a:srgbClr val="000000"/>
                </a:solidFill>
                <a:latin typeface="Montserrat Classic Bold"/>
              </a:rPr>
              <a:t>emergency vehicles</a:t>
            </a:r>
            <a:r>
              <a:rPr lang="en-US" sz="2999" spc="293">
                <a:solidFill>
                  <a:srgbClr val="000000"/>
                </a:solidFill>
                <a:latin typeface="Montserrat Classic"/>
              </a:rPr>
              <a:t> required live feed, increasing costs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9351818" y="314325"/>
            <a:ext cx="765061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CHALLENGES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251177"/>
            <a:ext cx="3086100" cy="5439962"/>
            <a:chOff x="0" y="0"/>
            <a:chExt cx="812800" cy="143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32747"/>
            </a:xfrm>
            <a:custGeom>
              <a:avLst/>
              <a:gdLst/>
              <a:ahLst/>
              <a:cxnLst/>
              <a:rect l="l" t="t" r="r" b="b"/>
              <a:pathLst>
                <a:path w="812800" h="14327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176139"/>
            <a:ext cx="3086100" cy="549592"/>
            <a:chOff x="0" y="0"/>
            <a:chExt cx="812800" cy="1447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4749"/>
            </a:xfrm>
            <a:custGeom>
              <a:avLst/>
              <a:gdLst/>
              <a:ahLst/>
              <a:cxnLst/>
              <a:rect l="l" t="t" r="r" b="b"/>
              <a:pathLst>
                <a:path w="812800" h="144749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251177"/>
            <a:ext cx="3086100" cy="5439962"/>
            <a:chOff x="0" y="0"/>
            <a:chExt cx="812800" cy="14327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32747"/>
            </a:xfrm>
            <a:custGeom>
              <a:avLst/>
              <a:gdLst/>
              <a:ahLst/>
              <a:cxnLst/>
              <a:rect l="l" t="t" r="r" b="b"/>
              <a:pathLst>
                <a:path w="812800" h="14327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176139"/>
            <a:ext cx="3086100" cy="549592"/>
            <a:chOff x="0" y="0"/>
            <a:chExt cx="812800" cy="14474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4749"/>
            </a:xfrm>
            <a:custGeom>
              <a:avLst/>
              <a:gdLst/>
              <a:ahLst/>
              <a:cxnLst/>
              <a:rect l="l" t="t" r="r" b="b"/>
              <a:pathLst>
                <a:path w="812800" h="144749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251177"/>
            <a:ext cx="3086100" cy="5439962"/>
            <a:chOff x="0" y="0"/>
            <a:chExt cx="812800" cy="14327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32747"/>
            </a:xfrm>
            <a:custGeom>
              <a:avLst/>
              <a:gdLst/>
              <a:ahLst/>
              <a:cxnLst/>
              <a:rect l="l" t="t" r="r" b="b"/>
              <a:pathLst>
                <a:path w="812800" h="14327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176139"/>
            <a:ext cx="3086100" cy="549592"/>
            <a:chOff x="0" y="0"/>
            <a:chExt cx="812800" cy="14474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44749"/>
            </a:xfrm>
            <a:custGeom>
              <a:avLst/>
              <a:gdLst/>
              <a:ahLst/>
              <a:cxnLst/>
              <a:rect l="l" t="t" r="r" b="b"/>
              <a:pathLst>
                <a:path w="812800" h="144749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251177"/>
            <a:ext cx="3086100" cy="5439962"/>
            <a:chOff x="0" y="0"/>
            <a:chExt cx="812800" cy="143274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432747"/>
            </a:xfrm>
            <a:custGeom>
              <a:avLst/>
              <a:gdLst/>
              <a:ahLst/>
              <a:cxnLst/>
              <a:rect l="l" t="t" r="r" b="b"/>
              <a:pathLst>
                <a:path w="812800" h="1432747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382574"/>
                  </a:lnTo>
                  <a:cubicBezTo>
                    <a:pt x="812800" y="1395881"/>
                    <a:pt x="807514" y="1408643"/>
                    <a:pt x="798105" y="1418052"/>
                  </a:cubicBezTo>
                  <a:cubicBezTo>
                    <a:pt x="788695" y="1427461"/>
                    <a:pt x="775934" y="1432747"/>
                    <a:pt x="762627" y="1432747"/>
                  </a:cubicBezTo>
                  <a:lnTo>
                    <a:pt x="50173" y="1432747"/>
                  </a:lnTo>
                  <a:cubicBezTo>
                    <a:pt x="36866" y="1432747"/>
                    <a:pt x="24105" y="1427461"/>
                    <a:pt x="14695" y="1418052"/>
                  </a:cubicBezTo>
                  <a:cubicBezTo>
                    <a:pt x="5286" y="1408643"/>
                    <a:pt x="0" y="1395881"/>
                    <a:pt x="0" y="1382574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176139"/>
            <a:ext cx="3086100" cy="549592"/>
            <a:chOff x="0" y="0"/>
            <a:chExt cx="812800" cy="14474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44749"/>
            </a:xfrm>
            <a:custGeom>
              <a:avLst/>
              <a:gdLst/>
              <a:ahLst/>
              <a:cxnLst/>
              <a:rect l="l" t="t" r="r" b="b"/>
              <a:pathLst>
                <a:path w="812800" h="144749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4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6051489" y="3326630"/>
            <a:ext cx="2751151" cy="1837553"/>
          </a:xfrm>
          <a:custGeom>
            <a:avLst/>
            <a:gdLst/>
            <a:ahLst/>
            <a:cxnLst/>
            <a:rect l="l" t="t" r="r" b="b"/>
            <a:pathLst>
              <a:path w="2751151" h="1837553">
                <a:moveTo>
                  <a:pt x="0" y="0"/>
                </a:moveTo>
                <a:lnTo>
                  <a:pt x="2751150" y="0"/>
                </a:lnTo>
                <a:lnTo>
                  <a:pt x="2751150" y="1837553"/>
                </a:lnTo>
                <a:lnTo>
                  <a:pt x="0" y="1837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6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9435536" y="3338585"/>
            <a:ext cx="2817353" cy="1794593"/>
          </a:xfrm>
          <a:custGeom>
            <a:avLst/>
            <a:gdLst/>
            <a:ahLst/>
            <a:cxnLst/>
            <a:rect l="l" t="t" r="r" b="b"/>
            <a:pathLst>
              <a:path w="2817353" h="1794593">
                <a:moveTo>
                  <a:pt x="0" y="0"/>
                </a:moveTo>
                <a:lnTo>
                  <a:pt x="2817353" y="0"/>
                </a:lnTo>
                <a:lnTo>
                  <a:pt x="2817353" y="1794593"/>
                </a:lnTo>
                <a:lnTo>
                  <a:pt x="0" y="1794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72" b="-14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2779788" y="3317105"/>
            <a:ext cx="2946703" cy="1837553"/>
          </a:xfrm>
          <a:custGeom>
            <a:avLst/>
            <a:gdLst/>
            <a:ahLst/>
            <a:cxnLst/>
            <a:rect l="l" t="t" r="r" b="b"/>
            <a:pathLst>
              <a:path w="2946703" h="1837553">
                <a:moveTo>
                  <a:pt x="0" y="0"/>
                </a:moveTo>
                <a:lnTo>
                  <a:pt x="2946702" y="0"/>
                </a:lnTo>
                <a:lnTo>
                  <a:pt x="2946702" y="1837553"/>
                </a:lnTo>
                <a:lnTo>
                  <a:pt x="0" y="1837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30" t="-9268" r="-7739" b="-3362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TextBox 33"/>
          <p:cNvSpPr txBox="1"/>
          <p:nvPr/>
        </p:nvSpPr>
        <p:spPr>
          <a:xfrm>
            <a:off x="3690980" y="1374752"/>
            <a:ext cx="109060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60">
                <a:solidFill>
                  <a:srgbClr val="010101"/>
                </a:solidFill>
                <a:latin typeface="Archivo Black"/>
              </a:rPr>
              <a:t>FUTURE SCOPE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77912" y="6102215"/>
            <a:ext cx="2722103" cy="2126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Adapting to emergency vehicles using reinforcement learning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491662" y="6305415"/>
            <a:ext cx="2722103" cy="171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Identify motorbikers without Helmets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90062" y="6083812"/>
            <a:ext cx="2722103" cy="2126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Predicting future traffic in advance based on past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911138" y="6274935"/>
            <a:ext cx="2722103" cy="169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Montserrat Light Bold"/>
              </a:rPr>
              <a:t>Management of traffic within a warehouse</a:t>
            </a:r>
          </a:p>
        </p:txBody>
      </p:sp>
      <p:sp>
        <p:nvSpPr>
          <p:cNvPr id="38" name="Freeform 38"/>
          <p:cNvSpPr/>
          <p:nvPr/>
        </p:nvSpPr>
        <p:spPr>
          <a:xfrm>
            <a:off x="2602152" y="3368456"/>
            <a:ext cx="2873623" cy="1777812"/>
          </a:xfrm>
          <a:custGeom>
            <a:avLst/>
            <a:gdLst/>
            <a:ahLst/>
            <a:cxnLst/>
            <a:rect l="l" t="t" r="r" b="b"/>
            <a:pathLst>
              <a:path w="2873623" h="1777812">
                <a:moveTo>
                  <a:pt x="0" y="0"/>
                </a:moveTo>
                <a:lnTo>
                  <a:pt x="2873623" y="0"/>
                </a:lnTo>
                <a:lnTo>
                  <a:pt x="2873623" y="1777812"/>
                </a:lnTo>
                <a:lnTo>
                  <a:pt x="0" y="1777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26" r="-19318" b="-62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Freeform 39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0636322" y="6506684"/>
            <a:ext cx="6965389" cy="1840418"/>
            <a:chOff x="0" y="0"/>
            <a:chExt cx="1906030" cy="5036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06030" cy="503617"/>
            </a:xfrm>
            <a:custGeom>
              <a:avLst/>
              <a:gdLst/>
              <a:ahLst/>
              <a:cxnLst/>
              <a:rect l="l" t="t" r="r" b="b"/>
              <a:pathLst>
                <a:path w="1906030" h="503617">
                  <a:moveTo>
                    <a:pt x="14449" y="0"/>
                  </a:moveTo>
                  <a:lnTo>
                    <a:pt x="1891581" y="0"/>
                  </a:lnTo>
                  <a:cubicBezTo>
                    <a:pt x="1899561" y="0"/>
                    <a:pt x="1906030" y="6469"/>
                    <a:pt x="1906030" y="14449"/>
                  </a:cubicBezTo>
                  <a:lnTo>
                    <a:pt x="1906030" y="489168"/>
                  </a:lnTo>
                  <a:cubicBezTo>
                    <a:pt x="1906030" y="493000"/>
                    <a:pt x="1904508" y="496676"/>
                    <a:pt x="1901798" y="499385"/>
                  </a:cubicBezTo>
                  <a:cubicBezTo>
                    <a:pt x="1899088" y="502095"/>
                    <a:pt x="1895413" y="503617"/>
                    <a:pt x="1891581" y="503617"/>
                  </a:cubicBezTo>
                  <a:lnTo>
                    <a:pt x="14449" y="503617"/>
                  </a:lnTo>
                  <a:cubicBezTo>
                    <a:pt x="10617" y="503617"/>
                    <a:pt x="6942" y="502095"/>
                    <a:pt x="4232" y="499385"/>
                  </a:cubicBezTo>
                  <a:cubicBezTo>
                    <a:pt x="1522" y="496676"/>
                    <a:pt x="0" y="493000"/>
                    <a:pt x="0" y="489168"/>
                  </a:cubicBezTo>
                  <a:lnTo>
                    <a:pt x="0" y="14449"/>
                  </a:lnTo>
                  <a:cubicBezTo>
                    <a:pt x="0" y="10617"/>
                    <a:pt x="1522" y="6942"/>
                    <a:pt x="4232" y="4232"/>
                  </a:cubicBezTo>
                  <a:cubicBezTo>
                    <a:pt x="6942" y="1522"/>
                    <a:pt x="10617" y="0"/>
                    <a:pt x="14449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062" tIns="53062" rIns="53062" bIns="53062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571730" y="5991048"/>
            <a:ext cx="2882950" cy="2871688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12" r="1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157152" y="7099046"/>
            <a:ext cx="3730528" cy="58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0"/>
              </a:lnSpc>
              <a:spcBef>
                <a:spcPct val="0"/>
              </a:spcBef>
            </a:pPr>
            <a:r>
              <a:rPr lang="en-US" sz="3328" spc="-66">
                <a:solidFill>
                  <a:srgbClr val="FFFFFF"/>
                </a:solidFill>
                <a:latin typeface="Montserrat Light Bold"/>
              </a:rPr>
              <a:t>Regi Mathew Sir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4160" y="1357867"/>
            <a:ext cx="15375140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ACKNOWLEDGEMENT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0914" y="4655184"/>
            <a:ext cx="8906173" cy="871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000000"/>
                </a:solidFill>
                <a:latin typeface="Montserrat Classic Bold"/>
              </a:rPr>
              <a:t>Sincere thanks to: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40515" y="6506684"/>
            <a:ext cx="6965389" cy="1840418"/>
            <a:chOff x="0" y="0"/>
            <a:chExt cx="1906030" cy="50361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06030" cy="503617"/>
            </a:xfrm>
            <a:custGeom>
              <a:avLst/>
              <a:gdLst/>
              <a:ahLst/>
              <a:cxnLst/>
              <a:rect l="l" t="t" r="r" b="b"/>
              <a:pathLst>
                <a:path w="1906030" h="503617">
                  <a:moveTo>
                    <a:pt x="14449" y="0"/>
                  </a:moveTo>
                  <a:lnTo>
                    <a:pt x="1891581" y="0"/>
                  </a:lnTo>
                  <a:cubicBezTo>
                    <a:pt x="1899561" y="0"/>
                    <a:pt x="1906030" y="6469"/>
                    <a:pt x="1906030" y="14449"/>
                  </a:cubicBezTo>
                  <a:lnTo>
                    <a:pt x="1906030" y="489168"/>
                  </a:lnTo>
                  <a:cubicBezTo>
                    <a:pt x="1906030" y="493000"/>
                    <a:pt x="1904508" y="496676"/>
                    <a:pt x="1901798" y="499385"/>
                  </a:cubicBezTo>
                  <a:cubicBezTo>
                    <a:pt x="1899088" y="502095"/>
                    <a:pt x="1895413" y="503617"/>
                    <a:pt x="1891581" y="503617"/>
                  </a:cubicBezTo>
                  <a:lnTo>
                    <a:pt x="14449" y="503617"/>
                  </a:lnTo>
                  <a:cubicBezTo>
                    <a:pt x="10617" y="503617"/>
                    <a:pt x="6942" y="502095"/>
                    <a:pt x="4232" y="499385"/>
                  </a:cubicBezTo>
                  <a:cubicBezTo>
                    <a:pt x="1522" y="496676"/>
                    <a:pt x="0" y="493000"/>
                    <a:pt x="0" y="489168"/>
                  </a:cubicBezTo>
                  <a:lnTo>
                    <a:pt x="0" y="14449"/>
                  </a:lnTo>
                  <a:cubicBezTo>
                    <a:pt x="0" y="10617"/>
                    <a:pt x="1522" y="6942"/>
                    <a:pt x="4232" y="4232"/>
                  </a:cubicBezTo>
                  <a:cubicBezTo>
                    <a:pt x="6942" y="1522"/>
                    <a:pt x="10617" y="0"/>
                    <a:pt x="14449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3062" tIns="53062" rIns="53062" bIns="53062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449222" y="6004071"/>
            <a:ext cx="2869876" cy="2858665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152" r="15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29925" y="7099046"/>
            <a:ext cx="4586598" cy="56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4"/>
              </a:lnSpc>
              <a:spcBef>
                <a:spcPct val="0"/>
              </a:spcBef>
            </a:pPr>
            <a:r>
              <a:rPr lang="en-US" sz="3224" spc="-64">
                <a:solidFill>
                  <a:srgbClr val="FFFFFF"/>
                </a:solidFill>
                <a:latin typeface="Montserrat Light Bold"/>
              </a:rPr>
              <a:t>Sridhar Srinivasan Sir</a:t>
            </a:r>
          </a:p>
        </p:txBody>
      </p:sp>
      <p:sp>
        <p:nvSpPr>
          <p:cNvPr id="23" name="Freeform 23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2868757" y="9172575"/>
            <a:ext cx="12568386" cy="74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9"/>
              </a:lnSpc>
            </a:pPr>
            <a:r>
              <a:rPr lang="en-US" sz="4349">
                <a:solidFill>
                  <a:srgbClr val="000000"/>
                </a:solidFill>
                <a:latin typeface="Montserrat Classic"/>
              </a:rPr>
              <a:t>for constant support and guidance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711277">
            <a:off x="9242944" y="1571695"/>
            <a:ext cx="11071110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090978" y="436519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510334" y="3659928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167178" y="6899340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8979271" y="9100577"/>
            <a:ext cx="4988948" cy="528334"/>
          </a:xfrm>
          <a:custGeom>
            <a:avLst/>
            <a:gdLst/>
            <a:ahLst/>
            <a:cxnLst/>
            <a:rect l="l" t="t" r="r" b="b"/>
            <a:pathLst>
              <a:path w="4988948" h="528334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639336" y="2603232"/>
            <a:ext cx="5653979" cy="1761958"/>
            <a:chOff x="0" y="0"/>
            <a:chExt cx="1616067" cy="5036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6067" cy="503617"/>
            </a:xfrm>
            <a:custGeom>
              <a:avLst/>
              <a:gdLst/>
              <a:ahLst/>
              <a:cxnLst/>
              <a:rect l="l" t="t" r="r" b="b"/>
              <a:pathLst>
                <a:path w="1616067" h="503617">
                  <a:moveTo>
                    <a:pt x="17801" y="0"/>
                  </a:moveTo>
                  <a:lnTo>
                    <a:pt x="1598266" y="0"/>
                  </a:lnTo>
                  <a:cubicBezTo>
                    <a:pt x="1608097" y="0"/>
                    <a:pt x="1616067" y="7970"/>
                    <a:pt x="1616067" y="17801"/>
                  </a:cubicBezTo>
                  <a:lnTo>
                    <a:pt x="1616067" y="485817"/>
                  </a:lnTo>
                  <a:cubicBezTo>
                    <a:pt x="1616067" y="495648"/>
                    <a:pt x="1608097" y="503617"/>
                    <a:pt x="1598266" y="503617"/>
                  </a:cubicBezTo>
                  <a:lnTo>
                    <a:pt x="17801" y="503617"/>
                  </a:lnTo>
                  <a:cubicBezTo>
                    <a:pt x="7970" y="503617"/>
                    <a:pt x="0" y="495648"/>
                    <a:pt x="0" y="485817"/>
                  </a:cubicBezTo>
                  <a:lnTo>
                    <a:pt x="0" y="17801"/>
                  </a:lnTo>
                  <a:cubicBezTo>
                    <a:pt x="0" y="7970"/>
                    <a:pt x="7970" y="0"/>
                    <a:pt x="17801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02586" y="2309782"/>
            <a:ext cx="2320061" cy="2310998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1588" r="-13714" b="-12906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79271" y="1936121"/>
            <a:ext cx="5667774" cy="1761958"/>
            <a:chOff x="0" y="0"/>
            <a:chExt cx="1620010" cy="50361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20010" cy="503617"/>
            </a:xfrm>
            <a:custGeom>
              <a:avLst/>
              <a:gdLst/>
              <a:ahLst/>
              <a:cxnLst/>
              <a:rect l="l" t="t" r="r" b="b"/>
              <a:pathLst>
                <a:path w="1620010" h="503617">
                  <a:moveTo>
                    <a:pt x="17757" y="0"/>
                  </a:moveTo>
                  <a:lnTo>
                    <a:pt x="1602253" y="0"/>
                  </a:lnTo>
                  <a:cubicBezTo>
                    <a:pt x="1612060" y="0"/>
                    <a:pt x="1620010" y="7950"/>
                    <a:pt x="1620010" y="17757"/>
                  </a:cubicBezTo>
                  <a:lnTo>
                    <a:pt x="1620010" y="485860"/>
                  </a:lnTo>
                  <a:cubicBezTo>
                    <a:pt x="1620010" y="495667"/>
                    <a:pt x="1612060" y="503617"/>
                    <a:pt x="1602253" y="503617"/>
                  </a:cubicBezTo>
                  <a:lnTo>
                    <a:pt x="17757" y="503617"/>
                  </a:lnTo>
                  <a:cubicBezTo>
                    <a:pt x="7950" y="503617"/>
                    <a:pt x="0" y="495667"/>
                    <a:pt x="0" y="485860"/>
                  </a:cubicBezTo>
                  <a:lnTo>
                    <a:pt x="0" y="17757"/>
                  </a:lnTo>
                  <a:cubicBezTo>
                    <a:pt x="0" y="7950"/>
                    <a:pt x="7950" y="0"/>
                    <a:pt x="17757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646979" y="2475622"/>
            <a:ext cx="3628641" cy="61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81"/>
              </a:lnSpc>
              <a:spcBef>
                <a:spcPct val="0"/>
              </a:spcBef>
            </a:pPr>
            <a:r>
              <a:rPr lang="en-US" sz="3486" spc="-69">
                <a:solidFill>
                  <a:srgbClr val="FFFFFF"/>
                </a:solidFill>
                <a:latin typeface="Montserrat Light Bold"/>
              </a:rPr>
              <a:t>Rutvik Kapuriya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960065" y="1599992"/>
            <a:ext cx="2320061" cy="2310998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9409" r="223" b="-940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32090" y="5158404"/>
            <a:ext cx="5696974" cy="1761958"/>
            <a:chOff x="0" y="0"/>
            <a:chExt cx="1628356" cy="50361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28356" cy="503617"/>
            </a:xfrm>
            <a:custGeom>
              <a:avLst/>
              <a:gdLst/>
              <a:ahLst/>
              <a:cxnLst/>
              <a:rect l="l" t="t" r="r" b="b"/>
              <a:pathLst>
                <a:path w="1628356" h="503617">
                  <a:moveTo>
                    <a:pt x="17666" y="0"/>
                  </a:moveTo>
                  <a:lnTo>
                    <a:pt x="1610690" y="0"/>
                  </a:lnTo>
                  <a:cubicBezTo>
                    <a:pt x="1615375" y="0"/>
                    <a:pt x="1619869" y="1861"/>
                    <a:pt x="1623182" y="5174"/>
                  </a:cubicBezTo>
                  <a:cubicBezTo>
                    <a:pt x="1626495" y="8487"/>
                    <a:pt x="1628356" y="12981"/>
                    <a:pt x="1628356" y="17666"/>
                  </a:cubicBezTo>
                  <a:lnTo>
                    <a:pt x="1628356" y="485951"/>
                  </a:lnTo>
                  <a:cubicBezTo>
                    <a:pt x="1628356" y="495708"/>
                    <a:pt x="1620447" y="503617"/>
                    <a:pt x="1610690" y="503617"/>
                  </a:cubicBezTo>
                  <a:lnTo>
                    <a:pt x="17666" y="503617"/>
                  </a:lnTo>
                  <a:cubicBezTo>
                    <a:pt x="12981" y="503617"/>
                    <a:pt x="8487" y="501756"/>
                    <a:pt x="5174" y="498443"/>
                  </a:cubicBezTo>
                  <a:cubicBezTo>
                    <a:pt x="1861" y="495130"/>
                    <a:pt x="0" y="490636"/>
                    <a:pt x="0" y="485951"/>
                  </a:cubicBezTo>
                  <a:lnTo>
                    <a:pt x="0" y="17666"/>
                  </a:lnTo>
                  <a:cubicBezTo>
                    <a:pt x="0" y="12981"/>
                    <a:pt x="1861" y="8487"/>
                    <a:pt x="5174" y="5174"/>
                  </a:cubicBezTo>
                  <a:cubicBezTo>
                    <a:pt x="8487" y="1861"/>
                    <a:pt x="12981" y="0"/>
                    <a:pt x="17666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412883" y="4822276"/>
            <a:ext cx="2320061" cy="2310998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5599" r="223" b="-1559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036421" y="4600591"/>
            <a:ext cx="5610624" cy="1761958"/>
            <a:chOff x="0" y="0"/>
            <a:chExt cx="1603675" cy="50361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603675" cy="503617"/>
            </a:xfrm>
            <a:custGeom>
              <a:avLst/>
              <a:gdLst/>
              <a:ahLst/>
              <a:cxnLst/>
              <a:rect l="l" t="t" r="r" b="b"/>
              <a:pathLst>
                <a:path w="1603675" h="503617">
                  <a:moveTo>
                    <a:pt x="17938" y="0"/>
                  </a:moveTo>
                  <a:lnTo>
                    <a:pt x="1585737" y="0"/>
                  </a:lnTo>
                  <a:cubicBezTo>
                    <a:pt x="1590494" y="0"/>
                    <a:pt x="1595057" y="1890"/>
                    <a:pt x="1598421" y="5254"/>
                  </a:cubicBezTo>
                  <a:cubicBezTo>
                    <a:pt x="1601785" y="8618"/>
                    <a:pt x="1603675" y="13181"/>
                    <a:pt x="1603675" y="17938"/>
                  </a:cubicBezTo>
                  <a:lnTo>
                    <a:pt x="1603675" y="485679"/>
                  </a:lnTo>
                  <a:cubicBezTo>
                    <a:pt x="1603675" y="495586"/>
                    <a:pt x="1595644" y="503617"/>
                    <a:pt x="1585737" y="503617"/>
                  </a:cubicBezTo>
                  <a:lnTo>
                    <a:pt x="17938" y="503617"/>
                  </a:lnTo>
                  <a:cubicBezTo>
                    <a:pt x="8031" y="503617"/>
                    <a:pt x="0" y="495586"/>
                    <a:pt x="0" y="485679"/>
                  </a:cubicBezTo>
                  <a:lnTo>
                    <a:pt x="0" y="17938"/>
                  </a:lnTo>
                  <a:cubicBezTo>
                    <a:pt x="0" y="8031"/>
                    <a:pt x="8031" y="0"/>
                    <a:pt x="17938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8017215" y="4264462"/>
            <a:ext cx="2320061" cy="2310998"/>
            <a:chOff x="0" y="0"/>
            <a:chExt cx="6502400" cy="6477000"/>
          </a:xfrm>
        </p:grpSpPr>
        <p:sp>
          <p:nvSpPr>
            <p:cNvPr id="32" name="Freeform 3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9297" t="-11971" r="-28756" b="-36139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8"/>
              <a:stretch>
                <a:fillRect t="-9259" b="-925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1006092" y="-512345"/>
            <a:ext cx="7281908" cy="4096074"/>
            <a:chOff x="0" y="0"/>
            <a:chExt cx="6089457" cy="342532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9"/>
              <a:stretch>
                <a:fillRect l="-74" r="-7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979271" y="7338618"/>
            <a:ext cx="5667774" cy="1761958"/>
            <a:chOff x="0" y="0"/>
            <a:chExt cx="1620010" cy="50361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620010" cy="503617"/>
            </a:xfrm>
            <a:custGeom>
              <a:avLst/>
              <a:gdLst/>
              <a:ahLst/>
              <a:cxnLst/>
              <a:rect l="l" t="t" r="r" b="b"/>
              <a:pathLst>
                <a:path w="1620010" h="503617">
                  <a:moveTo>
                    <a:pt x="17757" y="0"/>
                  </a:moveTo>
                  <a:lnTo>
                    <a:pt x="1602253" y="0"/>
                  </a:lnTo>
                  <a:cubicBezTo>
                    <a:pt x="1612060" y="0"/>
                    <a:pt x="1620010" y="7950"/>
                    <a:pt x="1620010" y="17757"/>
                  </a:cubicBezTo>
                  <a:lnTo>
                    <a:pt x="1620010" y="485860"/>
                  </a:lnTo>
                  <a:cubicBezTo>
                    <a:pt x="1620010" y="495667"/>
                    <a:pt x="1612060" y="503617"/>
                    <a:pt x="1602253" y="503617"/>
                  </a:cubicBezTo>
                  <a:lnTo>
                    <a:pt x="17757" y="503617"/>
                  </a:lnTo>
                  <a:cubicBezTo>
                    <a:pt x="7950" y="503617"/>
                    <a:pt x="0" y="495667"/>
                    <a:pt x="0" y="485860"/>
                  </a:cubicBezTo>
                  <a:lnTo>
                    <a:pt x="0" y="17757"/>
                  </a:lnTo>
                  <a:cubicBezTo>
                    <a:pt x="0" y="7950"/>
                    <a:pt x="7950" y="0"/>
                    <a:pt x="17757" y="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7960065" y="7002490"/>
            <a:ext cx="2320061" cy="2310998"/>
            <a:chOff x="0" y="0"/>
            <a:chExt cx="6502400" cy="6477000"/>
          </a:xfrm>
        </p:grpSpPr>
        <p:sp>
          <p:nvSpPr>
            <p:cNvPr id="44" name="Freeform 4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1031" t="-53861" r="223" b="-6535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6" name="Freeform 46"/>
          <p:cNvSpPr/>
          <p:nvPr/>
        </p:nvSpPr>
        <p:spPr>
          <a:xfrm>
            <a:off x="9537201" y="6236751"/>
            <a:ext cx="4988948" cy="765738"/>
          </a:xfrm>
          <a:custGeom>
            <a:avLst/>
            <a:gdLst/>
            <a:ahLst/>
            <a:cxnLst/>
            <a:rect l="l" t="t" r="r" b="b"/>
            <a:pathLst>
              <a:path w="4988948" h="765738">
                <a:moveTo>
                  <a:pt x="0" y="0"/>
                </a:moveTo>
                <a:lnTo>
                  <a:pt x="4988948" y="0"/>
                </a:lnTo>
                <a:lnTo>
                  <a:pt x="4988948" y="765739"/>
                </a:lnTo>
                <a:lnTo>
                  <a:pt x="0" y="765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6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TextBox 47"/>
          <p:cNvSpPr txBox="1"/>
          <p:nvPr/>
        </p:nvSpPr>
        <p:spPr>
          <a:xfrm>
            <a:off x="1532926" y="314325"/>
            <a:ext cx="610213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254497" y="3121898"/>
            <a:ext cx="306578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66">
                <a:solidFill>
                  <a:srgbClr val="FFFFFF"/>
                </a:solidFill>
                <a:latin typeface="Montserrat Light Bold"/>
              </a:rPr>
              <a:t>Barkha Tyagi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788618" y="5349125"/>
            <a:ext cx="4049500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spc="-66">
                <a:solidFill>
                  <a:srgbClr val="FFFFFF"/>
                </a:solidFill>
                <a:latin typeface="Montserrat Light Bold"/>
              </a:rPr>
              <a:t>Prithvi Raj Maddukuri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470334" y="4920648"/>
            <a:ext cx="3571491" cy="114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  <a:spcBef>
                <a:spcPct val="0"/>
              </a:spcBef>
            </a:pPr>
            <a:r>
              <a:rPr lang="en-US" sz="3186" spc="-63">
                <a:solidFill>
                  <a:srgbClr val="FFFFFF"/>
                </a:solidFill>
                <a:latin typeface="Montserrat Light Bold"/>
              </a:rPr>
              <a:t>Shraddha Srivastava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114663" y="7633962"/>
            <a:ext cx="2282831" cy="110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086" spc="-61">
                <a:solidFill>
                  <a:srgbClr val="FFFFFF"/>
                </a:solidFill>
                <a:latin typeface="Montserrat Light Bold"/>
              </a:rPr>
              <a:t>Vanshika Kukreja</a:t>
            </a:r>
          </a:p>
        </p:txBody>
      </p:sp>
      <p:sp>
        <p:nvSpPr>
          <p:cNvPr id="52" name="Freeform 52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15" y="-1013114"/>
            <a:ext cx="18316615" cy="12211077"/>
          </a:xfrm>
          <a:custGeom>
            <a:avLst/>
            <a:gdLst/>
            <a:ahLst/>
            <a:cxnLst/>
            <a:rect l="l" t="t" r="r" b="b"/>
            <a:pathLst>
              <a:path w="18316615" h="12211077">
                <a:moveTo>
                  <a:pt x="0" y="0"/>
                </a:moveTo>
                <a:lnTo>
                  <a:pt x="18316615" y="0"/>
                </a:lnTo>
                <a:lnTo>
                  <a:pt x="18316615" y="12211077"/>
                </a:lnTo>
                <a:lnTo>
                  <a:pt x="0" y="12211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365451" y="5541028"/>
            <a:ext cx="11557098" cy="2466333"/>
          </a:xfrm>
          <a:custGeom>
            <a:avLst/>
            <a:gdLst/>
            <a:ahLst/>
            <a:cxnLst/>
            <a:rect l="l" t="t" r="r" b="b"/>
            <a:pathLst>
              <a:path w="3043845" h="649569">
                <a:moveTo>
                  <a:pt x="16747" y="0"/>
                </a:moveTo>
                <a:lnTo>
                  <a:pt x="3027098" y="0"/>
                </a:lnTo>
                <a:cubicBezTo>
                  <a:pt x="3031539" y="0"/>
                  <a:pt x="3035799" y="1764"/>
                  <a:pt x="3038940" y="4905"/>
                </a:cubicBezTo>
                <a:cubicBezTo>
                  <a:pt x="3042080" y="8046"/>
                  <a:pt x="3043845" y="12306"/>
                  <a:pt x="3043845" y="16747"/>
                </a:cubicBezTo>
                <a:lnTo>
                  <a:pt x="3043845" y="632822"/>
                </a:lnTo>
                <a:cubicBezTo>
                  <a:pt x="3043845" y="642071"/>
                  <a:pt x="3036347" y="649569"/>
                  <a:pt x="3027098" y="649569"/>
                </a:cubicBezTo>
                <a:lnTo>
                  <a:pt x="16747" y="649569"/>
                </a:lnTo>
                <a:cubicBezTo>
                  <a:pt x="12306" y="649569"/>
                  <a:pt x="8046" y="647805"/>
                  <a:pt x="4905" y="644664"/>
                </a:cubicBezTo>
                <a:cubicBezTo>
                  <a:pt x="1764" y="641523"/>
                  <a:pt x="0" y="637264"/>
                  <a:pt x="0" y="632822"/>
                </a:cubicBezTo>
                <a:lnTo>
                  <a:pt x="0" y="16747"/>
                </a:lnTo>
                <a:cubicBezTo>
                  <a:pt x="0" y="12306"/>
                  <a:pt x="1764" y="8046"/>
                  <a:pt x="4905" y="4905"/>
                </a:cubicBezTo>
                <a:cubicBezTo>
                  <a:pt x="8046" y="1764"/>
                  <a:pt x="12306" y="0"/>
                  <a:pt x="1674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905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www.youtube.com/watch?v=l_kf9CfZ_8M"/>
          </p:cNvPr>
          <p:cNvSpPr/>
          <p:nvPr/>
        </p:nvSpPr>
        <p:spPr>
          <a:xfrm>
            <a:off x="3687470" y="5143500"/>
            <a:ext cx="587713" cy="748246"/>
          </a:xfrm>
          <a:custGeom>
            <a:avLst/>
            <a:gdLst/>
            <a:ahLst/>
            <a:cxnLst/>
            <a:rect l="l" t="t" r="r" b="b"/>
            <a:pathLst>
              <a:path w="587713" h="748246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hlinkClick r:id="rId5" tooltip="https://drive.google.com/drive/folders/1A7F1zwYBsoQRKQ2RrXCNEzjSeCkF2GQt?usp=sharing"/>
          </p:cNvPr>
          <p:cNvSpPr/>
          <p:nvPr/>
        </p:nvSpPr>
        <p:spPr>
          <a:xfrm>
            <a:off x="15138980" y="4960292"/>
            <a:ext cx="682965" cy="813054"/>
          </a:xfrm>
          <a:custGeom>
            <a:avLst/>
            <a:gdLst/>
            <a:ahLst/>
            <a:cxnLst/>
            <a:rect l="l" t="t" r="r" b="b"/>
            <a:pathLst>
              <a:path w="682965" h="813054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hlinkClick r:id="rId8" tooltip="https://www.youtube.com/watch?v=sLZRfzaRBwg"/>
          </p:cNvPr>
          <p:cNvSpPr/>
          <p:nvPr/>
        </p:nvSpPr>
        <p:spPr>
          <a:xfrm>
            <a:off x="8076370" y="5182364"/>
            <a:ext cx="795968" cy="706241"/>
          </a:xfrm>
          <a:custGeom>
            <a:avLst/>
            <a:gdLst/>
            <a:ahLst/>
            <a:cxnLst/>
            <a:rect l="l" t="t" r="r" b="b"/>
            <a:pathLst>
              <a:path w="795968" h="706241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hlinkClick r:id="rId11" tooltip="https://ieeexplore.ieee.org/abstract/document/9358334/"/>
          </p:cNvPr>
          <p:cNvSpPr/>
          <p:nvPr/>
        </p:nvSpPr>
        <p:spPr>
          <a:xfrm>
            <a:off x="13707313" y="5100495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>
            <a:hlinkClick r:id="rId14" tooltip="https://www.analyticsvidhya.com/blog/2021/12/vehicle-detection-and-counting-system-using-opencv/"/>
          </p:cNvPr>
          <p:cNvSpPr/>
          <p:nvPr/>
        </p:nvSpPr>
        <p:spPr>
          <a:xfrm>
            <a:off x="12299837" y="5100495"/>
            <a:ext cx="833753" cy="868492"/>
          </a:xfrm>
          <a:custGeom>
            <a:avLst/>
            <a:gdLst/>
            <a:ahLst/>
            <a:cxnLst/>
            <a:rect l="l" t="t" r="r" b="b"/>
            <a:pathLst>
              <a:path w="833753" h="868492">
                <a:moveTo>
                  <a:pt x="0" y="0"/>
                </a:moveTo>
                <a:lnTo>
                  <a:pt x="833753" y="0"/>
                </a:lnTo>
                <a:lnTo>
                  <a:pt x="833753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hlinkClick r:id="rId17" tooltip="https://ieeexplore.ieee.org/abstract/document/5978226/"/>
          </p:cNvPr>
          <p:cNvSpPr/>
          <p:nvPr/>
        </p:nvSpPr>
        <p:spPr>
          <a:xfrm>
            <a:off x="2199723" y="5143500"/>
            <a:ext cx="868174" cy="868174"/>
          </a:xfrm>
          <a:custGeom>
            <a:avLst/>
            <a:gdLst/>
            <a:ahLst/>
            <a:cxnLst/>
            <a:rect l="l" t="t" r="r" b="b"/>
            <a:pathLst>
              <a:path w="868174" h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>
            <a:hlinkClick r:id="rId20" tooltip="https://citeseerx.ist.psu.edu/document?repid=rep1&amp;type=pdf&amp;doi=bd596bf0c6d2237f1545297795a0db9762051d9b"/>
          </p:cNvPr>
          <p:cNvSpPr/>
          <p:nvPr/>
        </p:nvSpPr>
        <p:spPr>
          <a:xfrm>
            <a:off x="6551018" y="513401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>
            <a:hlinkClick r:id="rId23" tooltip="https://www.youtube.com/watch?v=OssY5pzOyo0"/>
          </p:cNvPr>
          <p:cNvSpPr/>
          <p:nvPr/>
        </p:nvSpPr>
        <p:spPr>
          <a:xfrm>
            <a:off x="9491463" y="5134015"/>
            <a:ext cx="819357" cy="700178"/>
          </a:xfrm>
          <a:custGeom>
            <a:avLst/>
            <a:gdLst/>
            <a:ahLst/>
            <a:cxnLst/>
            <a:rect l="l" t="t" r="r" b="b"/>
            <a:pathLst>
              <a:path w="819357" h="700178">
                <a:moveTo>
                  <a:pt x="0" y="0"/>
                </a:moveTo>
                <a:lnTo>
                  <a:pt x="819357" y="0"/>
                </a:lnTo>
                <a:lnTo>
                  <a:pt x="819357" y="700178"/>
                </a:lnTo>
                <a:lnTo>
                  <a:pt x="0" y="70017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>
            <a:hlinkClick r:id="rId26" tooltip="https://archive.ph/XvsW0"/>
          </p:cNvPr>
          <p:cNvSpPr/>
          <p:nvPr/>
        </p:nvSpPr>
        <p:spPr>
          <a:xfrm>
            <a:off x="10929945" y="5100495"/>
            <a:ext cx="796168" cy="767216"/>
          </a:xfrm>
          <a:custGeom>
            <a:avLst/>
            <a:gdLst/>
            <a:ahLst/>
            <a:cxnLst/>
            <a:rect l="l" t="t" r="r" b="b"/>
            <a:pathLst>
              <a:path w="796168" h="767216">
                <a:moveTo>
                  <a:pt x="0" y="0"/>
                </a:moveTo>
                <a:lnTo>
                  <a:pt x="796168" y="0"/>
                </a:lnTo>
                <a:lnTo>
                  <a:pt x="79616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5428329" y="2289041"/>
            <a:ext cx="743134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REFERENCES</a:t>
            </a:r>
          </a:p>
        </p:txBody>
      </p:sp>
      <p:sp>
        <p:nvSpPr>
          <p:cNvPr id="12" name="Freeform 12">
            <a:hlinkClick r:id="rId29" tooltip="https://etrr.springeropen.com/articles/10.1186/s12544-019-0390-4"/>
          </p:cNvPr>
          <p:cNvSpPr/>
          <p:nvPr/>
        </p:nvSpPr>
        <p:spPr>
          <a:xfrm>
            <a:off x="5045227" y="5143500"/>
            <a:ext cx="734267" cy="745105"/>
          </a:xfrm>
          <a:custGeom>
            <a:avLst/>
            <a:gdLst/>
            <a:ahLst/>
            <a:cxnLst/>
            <a:rect l="l" t="t" r="r" b="b"/>
            <a:pathLst>
              <a:path w="734267" h="745105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905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443250" y="4552922"/>
            <a:ext cx="3498000" cy="3498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39208" y="5365114"/>
            <a:ext cx="2106085" cy="1817250"/>
          </a:xfrm>
          <a:custGeom>
            <a:avLst/>
            <a:gdLst/>
            <a:ahLst/>
            <a:cxnLst/>
            <a:rect l="l" t="t" r="r" b="b"/>
            <a:pathLst>
              <a:path w="2106085" h="1817250">
                <a:moveTo>
                  <a:pt x="0" y="0"/>
                </a:moveTo>
                <a:lnTo>
                  <a:pt x="2106084" y="0"/>
                </a:lnTo>
                <a:lnTo>
                  <a:pt x="2106084" y="1817251"/>
                </a:lnTo>
                <a:lnTo>
                  <a:pt x="0" y="1817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241837" y="4842666"/>
            <a:ext cx="8463819" cy="285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516"/>
              </a:lnSpc>
              <a:spcBef>
                <a:spcPct val="0"/>
              </a:spcBef>
            </a:pPr>
            <a:r>
              <a:rPr lang="en-US" sz="3997" spc="391">
                <a:solidFill>
                  <a:srgbClr val="231F20"/>
                </a:solidFill>
                <a:latin typeface="Montserrat Light Bold"/>
              </a:rPr>
              <a:t>Optimizing urban traffic signal timings for efficient flow, reduced congestion, and enhanced safety.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23CEEE-FC25-CEC7-2B61-85E094831CC0}"/>
              </a:ext>
            </a:extLst>
          </p:cNvPr>
          <p:cNvSpPr/>
          <p:nvPr/>
        </p:nvSpPr>
        <p:spPr>
          <a:xfrm>
            <a:off x="0" y="387727"/>
            <a:ext cx="15859325" cy="27880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 6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5"/>
              <a:stretch>
                <a:fillRect l="-49852" r="-4985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03138" y="481612"/>
            <a:ext cx="688359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60" dirty="0">
                <a:solidFill>
                  <a:srgbClr val="FFFFFF"/>
                </a:solidFill>
                <a:latin typeface="Archivo Black"/>
              </a:rPr>
              <a:t>PROBLEM STATEMENT</a:t>
            </a:r>
          </a:p>
        </p:txBody>
      </p:sp>
      <p:sp>
        <p:nvSpPr>
          <p:cNvPr id="16" name="Freeform 16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-3244675"/>
            <a:ext cx="18288000" cy="7148058"/>
          </a:xfrm>
          <a:custGeom>
            <a:avLst/>
            <a:gdLst/>
            <a:ahLst/>
            <a:cxnLst/>
            <a:rect l="l" t="t" r="r" b="b"/>
            <a:pathLst>
              <a:path w="18288000" h="7148058">
                <a:moveTo>
                  <a:pt x="0" y="0"/>
                </a:moveTo>
                <a:lnTo>
                  <a:pt x="18288000" y="0"/>
                </a:lnTo>
                <a:lnTo>
                  <a:pt x="18288000" y="7148059"/>
                </a:lnTo>
                <a:lnTo>
                  <a:pt x="0" y="7148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075" b="-230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732087" y="1129267"/>
            <a:ext cx="12823825" cy="169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79">
                <a:solidFill>
                  <a:srgbClr val="FFFFFF"/>
                </a:solidFill>
                <a:latin typeface="Archivo Black"/>
              </a:rPr>
              <a:t>KEY HIGHLIGHTS</a:t>
            </a:r>
          </a:p>
        </p:txBody>
      </p:sp>
      <p:sp>
        <p:nvSpPr>
          <p:cNvPr id="8" name="Freeform 8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663650" y="5262800"/>
            <a:ext cx="15030649" cy="3520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1107" lvl="1" indent="-540553" algn="just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Object detection and count</a:t>
            </a:r>
          </a:p>
          <a:p>
            <a:pPr marL="1081107" lvl="1" indent="-540553" algn="just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Fine-tuned YOLOv8 model for newer vehicle</a:t>
            </a:r>
          </a:p>
          <a:p>
            <a:pPr marL="1081107" lvl="1" indent="-540553" algn="just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Gamified Traffic Control Room</a:t>
            </a:r>
          </a:p>
          <a:p>
            <a:pPr marL="1081107" lvl="1" indent="-540553" algn="just">
              <a:lnSpc>
                <a:spcPts val="7010"/>
              </a:lnSpc>
              <a:buFont typeface="Arial"/>
              <a:buChar char="•"/>
            </a:pPr>
            <a:r>
              <a:rPr lang="en-US" sz="5007">
                <a:solidFill>
                  <a:srgbClr val="000000"/>
                </a:solidFill>
                <a:latin typeface="Montserrat Classic"/>
              </a:rPr>
              <a:t>Live Detection of emergency vehicles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" y="5905500"/>
            <a:ext cx="18288000" cy="4303810"/>
          </a:xfrm>
          <a:custGeom>
            <a:avLst/>
            <a:gdLst/>
            <a:ahLst/>
            <a:cxnLst/>
            <a:rect l="l" t="t" r="r" b="b"/>
            <a:pathLst>
              <a:path w="23567359" h="5985746">
                <a:moveTo>
                  <a:pt x="0" y="0"/>
                </a:moveTo>
                <a:lnTo>
                  <a:pt x="23567359" y="0"/>
                </a:lnTo>
                <a:lnTo>
                  <a:pt x="23567359" y="5985746"/>
                </a:lnTo>
                <a:lnTo>
                  <a:pt x="0" y="598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6281" t="-132187" r="-12587" b="-13287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909923" y="2816632"/>
            <a:ext cx="12987700" cy="817609"/>
            <a:chOff x="0" y="0"/>
            <a:chExt cx="3450125" cy="2171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50125" cy="217194"/>
            </a:xfrm>
            <a:custGeom>
              <a:avLst/>
              <a:gdLst/>
              <a:ahLst/>
              <a:cxnLst/>
              <a:rect l="l" t="t" r="r" b="b"/>
              <a:pathLst>
                <a:path w="3450125" h="217194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26125" y="10856"/>
              <a:ext cx="1659860" cy="161518"/>
            </a:xfrm>
            <a:prstGeom prst="rect">
              <a:avLst/>
            </a:prstGeom>
          </p:spPr>
          <p:txBody>
            <a:bodyPr lIns="50366" tIns="50366" rIns="50366" bIns="50366" rtlCol="0" anchor="ctr"/>
            <a:lstStyle/>
            <a:p>
              <a:pPr algn="ctr">
                <a:lnSpc>
                  <a:spcPts val="5199"/>
                </a:lnSpc>
              </a:pPr>
              <a:r>
                <a:rPr lang="en-US" sz="3999" dirty="0">
                  <a:solidFill>
                    <a:srgbClr val="FFFBFB"/>
                  </a:solidFill>
                  <a:latin typeface="Open Sauce"/>
                </a:rPr>
                <a:t>Snapshot of traffic lane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09923" y="4594148"/>
            <a:ext cx="12987711" cy="817611"/>
            <a:chOff x="0" y="0"/>
            <a:chExt cx="3450125" cy="2171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50125" cy="217194"/>
            </a:xfrm>
            <a:custGeom>
              <a:avLst/>
              <a:gdLst/>
              <a:ahLst/>
              <a:cxnLst/>
              <a:rect l="l" t="t" r="r" b="b"/>
              <a:pathLst>
                <a:path w="3450125" h="217194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160" y="4238"/>
              <a:ext cx="3299478" cy="183711"/>
            </a:xfrm>
            <a:prstGeom prst="rect">
              <a:avLst/>
            </a:prstGeom>
          </p:spPr>
          <p:txBody>
            <a:bodyPr lIns="50366" tIns="50366" rIns="50366" bIns="50366" rtlCol="0" anchor="ctr"/>
            <a:lstStyle/>
            <a:p>
              <a:pPr algn="ctr">
                <a:lnSpc>
                  <a:spcPts val="5199"/>
                </a:lnSpc>
              </a:pPr>
              <a:r>
                <a:rPr lang="en-US" sz="3999" dirty="0">
                  <a:solidFill>
                    <a:srgbClr val="FFFBFB"/>
                  </a:solidFill>
                  <a:latin typeface="Open Sauce"/>
                </a:rPr>
                <a:t>Detecting and counting the no. of vehicles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671033" y="6359039"/>
            <a:ext cx="13549275" cy="830227"/>
            <a:chOff x="-63460" y="-3352"/>
            <a:chExt cx="3599305" cy="2205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450125" cy="217194"/>
            </a:xfrm>
            <a:custGeom>
              <a:avLst/>
              <a:gdLst/>
              <a:ahLst/>
              <a:cxnLst/>
              <a:rect l="l" t="t" r="r" b="b"/>
              <a:pathLst>
                <a:path w="3450125" h="217194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3460" y="-3352"/>
              <a:ext cx="3599305" cy="217194"/>
            </a:xfrm>
            <a:prstGeom prst="rect">
              <a:avLst/>
            </a:prstGeom>
          </p:spPr>
          <p:txBody>
            <a:bodyPr lIns="50366" tIns="50366" rIns="50366" bIns="50366" rtlCol="0" anchor="ctr"/>
            <a:lstStyle/>
            <a:p>
              <a:pPr algn="ctr">
                <a:lnSpc>
                  <a:spcPts val="5199"/>
                </a:lnSpc>
              </a:pPr>
              <a:r>
                <a:rPr lang="en-US" sz="3999" dirty="0">
                  <a:solidFill>
                    <a:srgbClr val="FFFBFB"/>
                  </a:solidFill>
                  <a:latin typeface="Open Sauce"/>
                </a:rPr>
                <a:t>Calculating the time required for vehicles to cross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09923" y="8149172"/>
            <a:ext cx="12987700" cy="817610"/>
            <a:chOff x="0" y="0"/>
            <a:chExt cx="3450125" cy="2171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50125" cy="217194"/>
            </a:xfrm>
            <a:custGeom>
              <a:avLst/>
              <a:gdLst/>
              <a:ahLst/>
              <a:cxnLst/>
              <a:rect l="l" t="t" r="r" b="b"/>
              <a:pathLst>
                <a:path w="3450125" h="217194">
                  <a:moveTo>
                    <a:pt x="30401" y="0"/>
                  </a:moveTo>
                  <a:lnTo>
                    <a:pt x="3419724" y="0"/>
                  </a:lnTo>
                  <a:cubicBezTo>
                    <a:pt x="3436514" y="0"/>
                    <a:pt x="3450125" y="13611"/>
                    <a:pt x="3450125" y="30401"/>
                  </a:cubicBezTo>
                  <a:lnTo>
                    <a:pt x="3450125" y="186793"/>
                  </a:lnTo>
                  <a:cubicBezTo>
                    <a:pt x="3450125" y="203583"/>
                    <a:pt x="3436514" y="217194"/>
                    <a:pt x="3419724" y="217194"/>
                  </a:cubicBezTo>
                  <a:lnTo>
                    <a:pt x="30401" y="217194"/>
                  </a:lnTo>
                  <a:cubicBezTo>
                    <a:pt x="13611" y="217194"/>
                    <a:pt x="0" y="203583"/>
                    <a:pt x="0" y="186793"/>
                  </a:cubicBezTo>
                  <a:lnTo>
                    <a:pt x="0" y="30401"/>
                  </a:lnTo>
                  <a:cubicBezTo>
                    <a:pt x="0" y="13611"/>
                    <a:pt x="13611" y="0"/>
                    <a:pt x="3040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47750" y="15190"/>
              <a:ext cx="2202594" cy="178234"/>
            </a:xfrm>
            <a:prstGeom prst="rect">
              <a:avLst/>
            </a:prstGeom>
          </p:spPr>
          <p:txBody>
            <a:bodyPr lIns="50366" tIns="50366" rIns="50366" bIns="50366" rtlCol="0" anchor="ctr"/>
            <a:lstStyle/>
            <a:p>
              <a:pPr algn="ctr">
                <a:lnSpc>
                  <a:spcPts val="5199"/>
                </a:lnSpc>
              </a:pPr>
              <a:r>
                <a:rPr lang="en-US" sz="3999" dirty="0">
                  <a:solidFill>
                    <a:srgbClr val="FFFBFB"/>
                  </a:solidFill>
                  <a:latin typeface="Open Sauce"/>
                </a:rPr>
                <a:t>Updating the signal timer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42328" y="3613069"/>
            <a:ext cx="603344" cy="993694"/>
            <a:chOff x="0" y="0"/>
            <a:chExt cx="532288" cy="8766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2288" cy="876667"/>
            </a:xfrm>
            <a:custGeom>
              <a:avLst/>
              <a:gdLst/>
              <a:ahLst/>
              <a:cxnLst/>
              <a:rect l="l" t="t" r="r" b="b"/>
              <a:pathLst>
                <a:path w="532288" h="876667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338487" y="503886"/>
            <a:ext cx="10130571" cy="127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499" spc="262">
                <a:solidFill>
                  <a:srgbClr val="010101"/>
                </a:solidFill>
                <a:latin typeface="Archivo Black"/>
              </a:rPr>
              <a:t>PROCESS FLOW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842328" y="5377963"/>
            <a:ext cx="603344" cy="993694"/>
            <a:chOff x="0" y="0"/>
            <a:chExt cx="532288" cy="8766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32288" cy="876667"/>
            </a:xfrm>
            <a:custGeom>
              <a:avLst/>
              <a:gdLst/>
              <a:ahLst/>
              <a:cxnLst/>
              <a:rect l="l" t="t" r="r" b="b"/>
              <a:pathLst>
                <a:path w="532288" h="876667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842328" y="7168094"/>
            <a:ext cx="603344" cy="993694"/>
            <a:chOff x="0" y="0"/>
            <a:chExt cx="532288" cy="8766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2288" cy="876667"/>
            </a:xfrm>
            <a:custGeom>
              <a:avLst/>
              <a:gdLst/>
              <a:ahLst/>
              <a:cxnLst/>
              <a:rect l="l" t="t" r="r" b="b"/>
              <a:pathLst>
                <a:path w="532288" h="876667">
                  <a:moveTo>
                    <a:pt x="266144" y="876667"/>
                  </a:moveTo>
                  <a:lnTo>
                    <a:pt x="0" y="470267"/>
                  </a:lnTo>
                  <a:lnTo>
                    <a:pt x="203200" y="470267"/>
                  </a:lnTo>
                  <a:lnTo>
                    <a:pt x="203200" y="0"/>
                  </a:lnTo>
                  <a:lnTo>
                    <a:pt x="329088" y="0"/>
                  </a:lnTo>
                  <a:lnTo>
                    <a:pt x="329088" y="470267"/>
                  </a:lnTo>
                  <a:lnTo>
                    <a:pt x="532288" y="470267"/>
                  </a:lnTo>
                  <a:lnTo>
                    <a:pt x="266144" y="876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3200" y="-19050"/>
              <a:ext cx="406400" cy="730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" y="6057900"/>
            <a:ext cx="18288000" cy="4151410"/>
          </a:xfrm>
          <a:custGeom>
            <a:avLst/>
            <a:gdLst/>
            <a:ahLst/>
            <a:cxnLst/>
            <a:rect l="l" t="t" r="r" b="b"/>
            <a:pathLst>
              <a:path w="23567359" h="5985746">
                <a:moveTo>
                  <a:pt x="0" y="0"/>
                </a:moveTo>
                <a:lnTo>
                  <a:pt x="23567359" y="0"/>
                </a:lnTo>
                <a:lnTo>
                  <a:pt x="23567359" y="5985746"/>
                </a:lnTo>
                <a:lnTo>
                  <a:pt x="0" y="5985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6281" t="-140709" r="-12587" b="-1377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721402" y="319087"/>
            <a:ext cx="1284519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499" spc="262">
                <a:solidFill>
                  <a:srgbClr val="010101"/>
                </a:solidFill>
                <a:latin typeface="Archivo Black"/>
              </a:rPr>
              <a:t>TECHNOLOGIES USED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782918" y="2210352"/>
            <a:ext cx="4722163" cy="2171150"/>
            <a:chOff x="0" y="-78876"/>
            <a:chExt cx="946053" cy="434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46053" cy="277592"/>
            </a:xfrm>
            <a:custGeom>
              <a:avLst/>
              <a:gdLst/>
              <a:ahLst/>
              <a:cxnLst/>
              <a:rect l="l" t="t" r="r" b="b"/>
              <a:pathLst>
                <a:path w="946053" h="277592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9017" y="-78876"/>
              <a:ext cx="558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Archivo Black"/>
                </a:rPr>
                <a:t>MODEL</a:t>
              </a:r>
            </a:p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Archivo Black"/>
                </a:rPr>
                <a:t>BUILDING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82918" y="4417341"/>
            <a:ext cx="4722163" cy="837944"/>
            <a:chOff x="0" y="-28575"/>
            <a:chExt cx="2451264" cy="434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08385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yolov5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82918" y="5567218"/>
            <a:ext cx="4722163" cy="837944"/>
            <a:chOff x="0" y="-28575"/>
            <a:chExt cx="2451264" cy="434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3008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yolov8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82918" y="6721590"/>
            <a:ext cx="4722163" cy="837944"/>
            <a:chOff x="0" y="-28575"/>
            <a:chExt cx="2451264" cy="434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74663" y="-28575"/>
              <a:ext cx="154207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supervision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82918" y="7875962"/>
            <a:ext cx="4722163" cy="837944"/>
            <a:chOff x="0" y="-28575"/>
            <a:chExt cx="2451264" cy="434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08385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cv2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82918" y="9030334"/>
            <a:ext cx="4722163" cy="837944"/>
            <a:chOff x="0" y="-28575"/>
            <a:chExt cx="2451264" cy="434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16442" y="-28575"/>
              <a:ext cx="1818961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detectron2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62284" y="2210352"/>
            <a:ext cx="4722163" cy="2171150"/>
            <a:chOff x="0" y="-78876"/>
            <a:chExt cx="946053" cy="434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6053" cy="277592"/>
            </a:xfrm>
            <a:custGeom>
              <a:avLst/>
              <a:gdLst/>
              <a:ahLst/>
              <a:cxnLst/>
              <a:rect l="l" t="t" r="r" b="b"/>
              <a:pathLst>
                <a:path w="946053" h="277592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3066" y="-78876"/>
              <a:ext cx="647757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Archivo Black"/>
                </a:rPr>
                <a:t>SIMULATION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62284" y="4417341"/>
            <a:ext cx="4722163" cy="837944"/>
            <a:chOff x="0" y="-28575"/>
            <a:chExt cx="2451264" cy="434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96400" y="-28575"/>
              <a:ext cx="122928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Montserrat Classic"/>
                </a:rPr>
                <a:t>pygame</a:t>
              </a:r>
              <a:endParaRPr lang="en-US" sz="29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262284" y="5567218"/>
            <a:ext cx="4722163" cy="837944"/>
            <a:chOff x="0" y="-28575"/>
            <a:chExt cx="2451264" cy="434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596400" y="-28575"/>
              <a:ext cx="122928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threading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28700" y="2134148"/>
            <a:ext cx="4722163" cy="2171150"/>
            <a:chOff x="0" y="-94143"/>
            <a:chExt cx="946053" cy="434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6053" cy="277592"/>
            </a:xfrm>
            <a:custGeom>
              <a:avLst/>
              <a:gdLst/>
              <a:ahLst/>
              <a:cxnLst/>
              <a:rect l="l" t="t" r="r" b="b"/>
              <a:pathLst>
                <a:path w="946053" h="277592">
                  <a:moveTo>
                    <a:pt x="0" y="0"/>
                  </a:moveTo>
                  <a:lnTo>
                    <a:pt x="742853" y="0"/>
                  </a:lnTo>
                  <a:lnTo>
                    <a:pt x="946053" y="138796"/>
                  </a:lnTo>
                  <a:lnTo>
                    <a:pt x="742853" y="277592"/>
                  </a:lnTo>
                  <a:lnTo>
                    <a:pt x="0" y="277592"/>
                  </a:lnTo>
                  <a:lnTo>
                    <a:pt x="203200" y="13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75561" y="-94143"/>
              <a:ext cx="65420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Archivo Black"/>
                </a:rPr>
                <a:t>DATA PREPARATION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28700" y="4417341"/>
            <a:ext cx="4722163" cy="837944"/>
            <a:chOff x="0" y="-28575"/>
            <a:chExt cx="2451264" cy="434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573551" y="-28575"/>
              <a:ext cx="1285545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 err="1">
                  <a:solidFill>
                    <a:srgbClr val="FFFFFF"/>
                  </a:solidFill>
                  <a:latin typeface="Montserrat Classic"/>
                </a:rPr>
                <a:t>labelImg</a:t>
              </a:r>
              <a:endParaRPr lang="en-US" sz="2999" dirty="0">
                <a:solidFill>
                  <a:srgbClr val="FFFFFF"/>
                </a:solidFill>
                <a:latin typeface="Montserrat Classic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28700" y="5567218"/>
            <a:ext cx="4722163" cy="837944"/>
            <a:chOff x="0" y="-28575"/>
            <a:chExt cx="2451264" cy="434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51264" cy="406400"/>
            </a:xfrm>
            <a:custGeom>
              <a:avLst/>
              <a:gdLst/>
              <a:ahLst/>
              <a:cxnLst/>
              <a:rect l="l" t="t" r="r" b="b"/>
              <a:pathLst>
                <a:path w="2451264" h="406400">
                  <a:moveTo>
                    <a:pt x="2248064" y="0"/>
                  </a:moveTo>
                  <a:cubicBezTo>
                    <a:pt x="2360288" y="0"/>
                    <a:pt x="2451264" y="90976"/>
                    <a:pt x="2451264" y="203200"/>
                  </a:cubicBezTo>
                  <a:cubicBezTo>
                    <a:pt x="2451264" y="315424"/>
                    <a:pt x="2360288" y="406400"/>
                    <a:pt x="224806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10883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9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 Classic"/>
                </a:rPr>
                <a:t>VGG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-3942031" y="3942031"/>
            <a:ext cx="10287000" cy="2402938"/>
          </a:xfrm>
          <a:custGeom>
            <a:avLst/>
            <a:gdLst/>
            <a:ahLst/>
            <a:cxnLst/>
            <a:rect l="l" t="t" r="r" b="b"/>
            <a:pathLst>
              <a:path w="13088980" h="2402938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9932" t="-129623" r="-7306" b="-1335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402938" y="5473322"/>
            <a:ext cx="12330341" cy="4724655"/>
          </a:xfrm>
          <a:custGeom>
            <a:avLst/>
            <a:gdLst/>
            <a:ahLst/>
            <a:cxnLst/>
            <a:rect l="l" t="t" r="r" b="b"/>
            <a:pathLst>
              <a:path w="12330341" h="4927978">
                <a:moveTo>
                  <a:pt x="0" y="0"/>
                </a:moveTo>
                <a:lnTo>
                  <a:pt x="12330341" y="0"/>
                </a:lnTo>
                <a:lnTo>
                  <a:pt x="12330341" y="4927978"/>
                </a:lnTo>
                <a:lnTo>
                  <a:pt x="0" y="4927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1" b="-43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512930" y="4424721"/>
            <a:ext cx="7604486" cy="3319633"/>
          </a:xfrm>
          <a:custGeom>
            <a:avLst/>
            <a:gdLst/>
            <a:ahLst/>
            <a:cxnLst/>
            <a:rect l="l" t="t" r="r" b="b"/>
            <a:pathLst>
              <a:path w="7604486" h="3319633">
                <a:moveTo>
                  <a:pt x="0" y="0"/>
                </a:moveTo>
                <a:lnTo>
                  <a:pt x="7604486" y="0"/>
                </a:lnTo>
                <a:lnTo>
                  <a:pt x="7604486" y="3319633"/>
                </a:lnTo>
                <a:lnTo>
                  <a:pt x="0" y="3319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402938" y="89023"/>
            <a:ext cx="15885062" cy="115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84"/>
              </a:lnSpc>
              <a:spcBef>
                <a:spcPct val="0"/>
              </a:spcBef>
            </a:pPr>
            <a:r>
              <a:rPr lang="en-US" sz="6800" spc="238">
                <a:solidFill>
                  <a:srgbClr val="010101"/>
                </a:solidFill>
                <a:latin typeface="Archivo Black"/>
              </a:rPr>
              <a:t>VEHICLE DETECTION MODULE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004" y="1750478"/>
            <a:ext cx="592931" cy="113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BFB"/>
                </a:solidFill>
                <a:latin typeface="Archivo Black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9606" y="317369"/>
            <a:ext cx="1723727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BFB"/>
                </a:solidFill>
                <a:latin typeface="Archivo Black"/>
              </a:rPr>
              <a:t>STEP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597768" y="1334135"/>
            <a:ext cx="15495403" cy="3112339"/>
            <a:chOff x="0" y="0"/>
            <a:chExt cx="20660537" cy="4149786"/>
          </a:xfrm>
        </p:grpSpPr>
        <p:grpSp>
          <p:nvGrpSpPr>
            <p:cNvPr id="11" name="Group 11"/>
            <p:cNvGrpSpPr/>
            <p:nvPr/>
          </p:nvGrpSpPr>
          <p:grpSpPr>
            <a:xfrm>
              <a:off x="3113496" y="212651"/>
              <a:ext cx="17547041" cy="3724483"/>
              <a:chOff x="0" y="0"/>
              <a:chExt cx="4492070" cy="95347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92070" cy="953474"/>
              </a:xfrm>
              <a:custGeom>
                <a:avLst/>
                <a:gdLst/>
                <a:ahLst/>
                <a:cxnLst/>
                <a:rect l="l" t="t" r="r" b="b"/>
                <a:pathLst>
                  <a:path w="4492070" h="953474">
                    <a:moveTo>
                      <a:pt x="6471" y="0"/>
                    </a:moveTo>
                    <a:lnTo>
                      <a:pt x="4485599" y="0"/>
                    </a:lnTo>
                    <a:cubicBezTo>
                      <a:pt x="4487316" y="0"/>
                      <a:pt x="4488962" y="682"/>
                      <a:pt x="4490175" y="1895"/>
                    </a:cubicBezTo>
                    <a:cubicBezTo>
                      <a:pt x="4491389" y="3109"/>
                      <a:pt x="4492070" y="4755"/>
                      <a:pt x="4492070" y="6471"/>
                    </a:cubicBezTo>
                    <a:lnTo>
                      <a:pt x="4492070" y="947003"/>
                    </a:lnTo>
                    <a:cubicBezTo>
                      <a:pt x="4492070" y="950576"/>
                      <a:pt x="4489173" y="953474"/>
                      <a:pt x="4485599" y="953474"/>
                    </a:cubicBezTo>
                    <a:lnTo>
                      <a:pt x="6471" y="953474"/>
                    </a:lnTo>
                    <a:cubicBezTo>
                      <a:pt x="2897" y="953474"/>
                      <a:pt x="0" y="950576"/>
                      <a:pt x="0" y="947003"/>
                    </a:cubicBezTo>
                    <a:lnTo>
                      <a:pt x="0" y="6471"/>
                    </a:lnTo>
                    <a:cubicBezTo>
                      <a:pt x="0" y="2897"/>
                      <a:pt x="2897" y="0"/>
                      <a:pt x="6471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4693515" cy="4149786"/>
              <a:chOff x="0" y="0"/>
              <a:chExt cx="1201547" cy="106235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01547" cy="1062352"/>
              </a:xfrm>
              <a:custGeom>
                <a:avLst/>
                <a:gdLst/>
                <a:ahLst/>
                <a:cxnLst/>
                <a:rect l="l" t="t" r="r" b="b"/>
                <a:pathLst>
                  <a:path w="1201547" h="1062352">
                    <a:moveTo>
                      <a:pt x="1201547" y="531176"/>
                    </a:moveTo>
                    <a:lnTo>
                      <a:pt x="998347" y="1062352"/>
                    </a:lnTo>
                    <a:lnTo>
                      <a:pt x="203200" y="1062352"/>
                    </a:lnTo>
                    <a:lnTo>
                      <a:pt x="0" y="531176"/>
                    </a:lnTo>
                    <a:lnTo>
                      <a:pt x="203200" y="0"/>
                    </a:lnTo>
                    <a:lnTo>
                      <a:pt x="998347" y="0"/>
                    </a:lnTo>
                    <a:lnTo>
                      <a:pt x="1201547" y="531176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416424" y="652620"/>
              <a:ext cx="15816684" cy="282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8" lvl="1" indent="-269874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A YOLOv5 model was trained with pre-trained weights to detect cars and bikes, and this detection capability was employed for traffic signal timing optimization.</a:t>
              </a:r>
            </a:p>
            <a:p>
              <a:pPr marL="539748" lvl="1" indent="-269874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Logic was developed for signal switching and calculating the timings.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26120" y="1343420"/>
              <a:ext cx="3133861" cy="1396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1"/>
                </a:lnSpc>
              </a:pPr>
              <a:r>
                <a:rPr lang="en-US" sz="3044" spc="106">
                  <a:solidFill>
                    <a:srgbClr val="010101"/>
                  </a:solidFill>
                  <a:latin typeface="Archivo Black"/>
                </a:rPr>
                <a:t>MODEL </a:t>
              </a:r>
            </a:p>
            <a:p>
              <a:pPr marL="0" lvl="0" indent="0" algn="ctr">
                <a:lnSpc>
                  <a:spcPts val="4201"/>
                </a:lnSpc>
                <a:spcBef>
                  <a:spcPct val="0"/>
                </a:spcBef>
              </a:pPr>
              <a:r>
                <a:rPr lang="en-US" sz="3044" spc="106">
                  <a:solidFill>
                    <a:srgbClr val="010101"/>
                  </a:solidFill>
                  <a:latin typeface="Archivo Black"/>
                </a:rPr>
                <a:t>BUILDING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675151" y="0"/>
            <a:ext cx="12906942" cy="7260156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-74" r="-7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5231" y="302031"/>
            <a:ext cx="7870407" cy="2736178"/>
            <a:chOff x="0" y="0"/>
            <a:chExt cx="2686449" cy="9339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86449" cy="933955"/>
            </a:xfrm>
            <a:custGeom>
              <a:avLst/>
              <a:gdLst/>
              <a:ahLst/>
              <a:cxnLst/>
              <a:rect l="l" t="t" r="r" b="b"/>
              <a:pathLst>
                <a:path w="2686449" h="933955">
                  <a:moveTo>
                    <a:pt x="10820" y="0"/>
                  </a:moveTo>
                  <a:lnTo>
                    <a:pt x="2675629" y="0"/>
                  </a:lnTo>
                  <a:cubicBezTo>
                    <a:pt x="2678499" y="0"/>
                    <a:pt x="2681251" y="1140"/>
                    <a:pt x="2683280" y="3169"/>
                  </a:cubicBezTo>
                  <a:cubicBezTo>
                    <a:pt x="2685309" y="5198"/>
                    <a:pt x="2686449" y="7951"/>
                    <a:pt x="2686449" y="10820"/>
                  </a:cubicBezTo>
                  <a:lnTo>
                    <a:pt x="2686449" y="923134"/>
                  </a:lnTo>
                  <a:cubicBezTo>
                    <a:pt x="2686449" y="929110"/>
                    <a:pt x="2681605" y="933955"/>
                    <a:pt x="2675629" y="933955"/>
                  </a:cubicBezTo>
                  <a:lnTo>
                    <a:pt x="10820" y="933955"/>
                  </a:lnTo>
                  <a:cubicBezTo>
                    <a:pt x="4844" y="933955"/>
                    <a:pt x="0" y="929110"/>
                    <a:pt x="0" y="923134"/>
                  </a:cubicBezTo>
                  <a:lnTo>
                    <a:pt x="0" y="10820"/>
                  </a:lnTo>
                  <a:cubicBezTo>
                    <a:pt x="0" y="4844"/>
                    <a:pt x="4844" y="0"/>
                    <a:pt x="1082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06657" y="94672"/>
            <a:ext cx="3274686" cy="3060028"/>
            <a:chOff x="0" y="0"/>
            <a:chExt cx="867877" cy="8109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7877" cy="810987"/>
            </a:xfrm>
            <a:custGeom>
              <a:avLst/>
              <a:gdLst/>
              <a:ahLst/>
              <a:cxnLst/>
              <a:rect l="l" t="t" r="r" b="b"/>
              <a:pathLst>
                <a:path w="867877" h="810987">
                  <a:moveTo>
                    <a:pt x="867877" y="405494"/>
                  </a:moveTo>
                  <a:lnTo>
                    <a:pt x="664677" y="810987"/>
                  </a:lnTo>
                  <a:lnTo>
                    <a:pt x="203200" y="810987"/>
                  </a:lnTo>
                  <a:lnTo>
                    <a:pt x="0" y="405494"/>
                  </a:lnTo>
                  <a:lnTo>
                    <a:pt x="203200" y="0"/>
                  </a:lnTo>
                  <a:lnTo>
                    <a:pt x="664677" y="0"/>
                  </a:lnTo>
                  <a:lnTo>
                    <a:pt x="867877" y="405494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5231" y="3247759"/>
            <a:ext cx="17612926" cy="3140922"/>
            <a:chOff x="0" y="0"/>
            <a:chExt cx="23483901" cy="4187896"/>
          </a:xfrm>
        </p:grpSpPr>
        <p:grpSp>
          <p:nvGrpSpPr>
            <p:cNvPr id="14" name="Group 14"/>
            <p:cNvGrpSpPr/>
            <p:nvPr/>
          </p:nvGrpSpPr>
          <p:grpSpPr>
            <a:xfrm>
              <a:off x="3496314" y="194169"/>
              <a:ext cx="19987587" cy="3799557"/>
              <a:chOff x="0" y="0"/>
              <a:chExt cx="5116854" cy="9726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116854" cy="972693"/>
              </a:xfrm>
              <a:custGeom>
                <a:avLst/>
                <a:gdLst/>
                <a:ahLst/>
                <a:cxnLst/>
                <a:rect l="l" t="t" r="r" b="b"/>
                <a:pathLst>
                  <a:path w="5116854" h="972693">
                    <a:moveTo>
                      <a:pt x="5681" y="0"/>
                    </a:moveTo>
                    <a:lnTo>
                      <a:pt x="5111173" y="0"/>
                    </a:lnTo>
                    <a:cubicBezTo>
                      <a:pt x="5114311" y="0"/>
                      <a:pt x="5116854" y="2543"/>
                      <a:pt x="5116854" y="5681"/>
                    </a:cubicBezTo>
                    <a:lnTo>
                      <a:pt x="5116854" y="967012"/>
                    </a:lnTo>
                    <a:cubicBezTo>
                      <a:pt x="5116854" y="968518"/>
                      <a:pt x="5116256" y="969963"/>
                      <a:pt x="5115190" y="971029"/>
                    </a:cubicBezTo>
                    <a:cubicBezTo>
                      <a:pt x="5114125" y="972094"/>
                      <a:pt x="5112680" y="972693"/>
                      <a:pt x="5111173" y="972693"/>
                    </a:cubicBezTo>
                    <a:lnTo>
                      <a:pt x="5681" y="972693"/>
                    </a:lnTo>
                    <a:cubicBezTo>
                      <a:pt x="4174" y="972693"/>
                      <a:pt x="2729" y="972094"/>
                      <a:pt x="1664" y="971029"/>
                    </a:cubicBezTo>
                    <a:cubicBezTo>
                      <a:pt x="599" y="969963"/>
                      <a:pt x="0" y="968518"/>
                      <a:pt x="0" y="967012"/>
                    </a:cubicBezTo>
                    <a:lnTo>
                      <a:pt x="0" y="5681"/>
                    </a:lnTo>
                    <a:cubicBezTo>
                      <a:pt x="0" y="4174"/>
                      <a:pt x="599" y="2729"/>
                      <a:pt x="1664" y="1664"/>
                    </a:cubicBezTo>
                    <a:cubicBezTo>
                      <a:pt x="2729" y="599"/>
                      <a:pt x="4174" y="0"/>
                      <a:pt x="5681" y="0"/>
                    </a:cubicBezTo>
                    <a:close/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355944" y="941423"/>
              <a:ext cx="18929447" cy="2257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Custom training data consisting of 6782 images of Yulu bikes, annotated using labeling tools, was used to fine-tune the model.</a:t>
              </a:r>
            </a:p>
            <a:p>
              <a:pPr marL="539749" lvl="1" indent="-269875" algn="just">
                <a:lnSpc>
                  <a:spcPts val="3449"/>
                </a:lnSpc>
                <a:buFont typeface="Arial"/>
                <a:buChar char="•"/>
              </a:pPr>
              <a:r>
                <a:rPr lang="en-US" sz="2499" spc="244">
                  <a:solidFill>
                    <a:srgbClr val="F2F4F5"/>
                  </a:solidFill>
                  <a:latin typeface="Montserrat Classic"/>
                </a:rPr>
                <a:t>The model achieved a high accuracy rate of 97% in correctly classifying Yulu bikes.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4634783" cy="4187896"/>
              <a:chOff x="0" y="0"/>
              <a:chExt cx="856822" cy="77420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56822" cy="774207"/>
              </a:xfrm>
              <a:custGeom>
                <a:avLst/>
                <a:gdLst/>
                <a:ahLst/>
                <a:cxnLst/>
                <a:rect l="l" t="t" r="r" b="b"/>
                <a:pathLst>
                  <a:path w="856822" h="774207">
                    <a:moveTo>
                      <a:pt x="856822" y="387103"/>
                    </a:moveTo>
                    <a:lnTo>
                      <a:pt x="653622" y="774207"/>
                    </a:lnTo>
                    <a:lnTo>
                      <a:pt x="203200" y="774207"/>
                    </a:lnTo>
                    <a:lnTo>
                      <a:pt x="0" y="387103"/>
                    </a:lnTo>
                    <a:lnTo>
                      <a:pt x="203200" y="0"/>
                    </a:lnTo>
                    <a:lnTo>
                      <a:pt x="653622" y="0"/>
                    </a:lnTo>
                    <a:lnTo>
                      <a:pt x="856822" y="387103"/>
                    </a:lnTo>
                    <a:close/>
                  </a:path>
                </a:pathLst>
              </a:custGeom>
              <a:solidFill>
                <a:srgbClr val="FFFFFF"/>
              </a:solidFill>
              <a:ln w="1619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14300" y="-19050"/>
                <a:ext cx="5842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1174249" y="5960184"/>
            <a:ext cx="2552593" cy="4065237"/>
          </a:xfrm>
          <a:custGeom>
            <a:avLst/>
            <a:gdLst/>
            <a:ahLst/>
            <a:cxnLst/>
            <a:rect l="l" t="t" r="r" b="b"/>
            <a:pathLst>
              <a:path w="2552593" h="4065237">
                <a:moveTo>
                  <a:pt x="0" y="0"/>
                </a:moveTo>
                <a:lnTo>
                  <a:pt x="2552593" y="0"/>
                </a:lnTo>
                <a:lnTo>
                  <a:pt x="2552593" y="4065237"/>
                </a:lnTo>
                <a:lnTo>
                  <a:pt x="0" y="406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702" t="-38386" r="-100750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-9525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14119749" y="5960184"/>
            <a:ext cx="3788408" cy="4065237"/>
          </a:xfrm>
          <a:custGeom>
            <a:avLst/>
            <a:gdLst/>
            <a:ahLst/>
            <a:cxnLst/>
            <a:rect l="l" t="t" r="r" b="b"/>
            <a:pathLst>
              <a:path w="3788408" h="4065237">
                <a:moveTo>
                  <a:pt x="0" y="0"/>
                </a:moveTo>
                <a:lnTo>
                  <a:pt x="3788408" y="0"/>
                </a:lnTo>
                <a:lnTo>
                  <a:pt x="3788408" y="4065237"/>
                </a:lnTo>
                <a:lnTo>
                  <a:pt x="0" y="40652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783" t="-6335" r="-16121" b="-9738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>
            <a:off x="1989286" y="5960184"/>
            <a:ext cx="9050350" cy="4065237"/>
            <a:chOff x="0" y="0"/>
            <a:chExt cx="12067133" cy="54203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557175" cy="5420316"/>
            </a:xfrm>
            <a:custGeom>
              <a:avLst/>
              <a:gdLst/>
              <a:ahLst/>
              <a:cxnLst/>
              <a:rect l="l" t="t" r="r" b="b"/>
              <a:pathLst>
                <a:path w="11557175" h="5420316">
                  <a:moveTo>
                    <a:pt x="0" y="0"/>
                  </a:moveTo>
                  <a:lnTo>
                    <a:pt x="11557175" y="0"/>
                  </a:lnTo>
                  <a:lnTo>
                    <a:pt x="11557175" y="5420316"/>
                  </a:lnTo>
                  <a:lnTo>
                    <a:pt x="0" y="542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507" t="-125552" r="-53976" b="-9935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810331" y="0"/>
              <a:ext cx="3256802" cy="1970365"/>
            </a:xfrm>
            <a:prstGeom prst="rect">
              <a:avLst/>
            </a:prstGeom>
          </p:spPr>
        </p:pic>
      </p:grpSp>
      <p:sp>
        <p:nvSpPr>
          <p:cNvPr id="27" name="TextBox 27"/>
          <p:cNvSpPr txBox="1"/>
          <p:nvPr/>
        </p:nvSpPr>
        <p:spPr>
          <a:xfrm>
            <a:off x="7889168" y="1059413"/>
            <a:ext cx="2509664" cy="106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1"/>
              </a:lnSpc>
              <a:spcBef>
                <a:spcPct val="0"/>
              </a:spcBef>
            </a:pPr>
            <a:r>
              <a:rPr lang="en-US" sz="3044" spc="106">
                <a:solidFill>
                  <a:srgbClr val="010101"/>
                </a:solidFill>
                <a:latin typeface="Archivo Black"/>
              </a:rPr>
              <a:t>DATA SOURCES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9961" y="534073"/>
            <a:ext cx="694012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449"/>
              </a:lnSpc>
              <a:buFont typeface="Arial"/>
              <a:buChar char="•"/>
            </a:pPr>
            <a:r>
              <a:rPr lang="en-US" sz="2499" spc="244">
                <a:solidFill>
                  <a:srgbClr val="F2F4F5"/>
                </a:solidFill>
                <a:latin typeface="Montserrat Classic"/>
              </a:rPr>
              <a:t>Manually annotated data using tools like LabelImg and VGG, sourced traffic videos from the internet, and employed computer vision platforms like Roboflow.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4088" y="4252947"/>
            <a:ext cx="2350396" cy="106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1"/>
              </a:lnSpc>
              <a:spcBef>
                <a:spcPct val="0"/>
              </a:spcBef>
            </a:pPr>
            <a:r>
              <a:rPr lang="en-US" sz="3044" spc="106">
                <a:solidFill>
                  <a:srgbClr val="010101"/>
                </a:solidFill>
                <a:latin typeface="Archivo Black"/>
              </a:rPr>
              <a:t>CUSTOM TRAINING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-3942031" y="3942031"/>
            <a:ext cx="10287000" cy="2402938"/>
          </a:xfrm>
          <a:custGeom>
            <a:avLst/>
            <a:gdLst/>
            <a:ahLst/>
            <a:cxnLst/>
            <a:rect l="l" t="t" r="r" b="b"/>
            <a:pathLst>
              <a:path w="13088980" h="2402938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9931" t="-129625" r="-7305" b="-13351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515805" y="5143500"/>
            <a:ext cx="10743495" cy="2520915"/>
          </a:xfrm>
          <a:custGeom>
            <a:avLst/>
            <a:gdLst/>
            <a:ahLst/>
            <a:cxnLst/>
            <a:rect l="l" t="t" r="r" b="b"/>
            <a:pathLst>
              <a:path w="10743495" h="2520915">
                <a:moveTo>
                  <a:pt x="0" y="0"/>
                </a:moveTo>
                <a:lnTo>
                  <a:pt x="10743495" y="0"/>
                </a:lnTo>
                <a:lnTo>
                  <a:pt x="10743495" y="2520915"/>
                </a:lnTo>
                <a:lnTo>
                  <a:pt x="0" y="2520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393413" y="1476431"/>
            <a:ext cx="15885062" cy="3475703"/>
          </a:xfrm>
          <a:custGeom>
            <a:avLst/>
            <a:gdLst/>
            <a:ahLst/>
            <a:cxnLst/>
            <a:rect l="l" t="t" r="r" b="b"/>
            <a:pathLst>
              <a:path w="15885062" h="3475703">
                <a:moveTo>
                  <a:pt x="0" y="0"/>
                </a:moveTo>
                <a:lnTo>
                  <a:pt x="15885062" y="0"/>
                </a:lnTo>
                <a:lnTo>
                  <a:pt x="15885062" y="3475703"/>
                </a:lnTo>
                <a:lnTo>
                  <a:pt x="0" y="3475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134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2976953" y="6025286"/>
            <a:ext cx="3250587" cy="869582"/>
            <a:chOff x="0" y="0"/>
            <a:chExt cx="4334116" cy="115944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334116" cy="1159442"/>
              <a:chOff x="0" y="0"/>
              <a:chExt cx="1138519" cy="30457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38519" cy="304571"/>
              </a:xfrm>
              <a:custGeom>
                <a:avLst/>
                <a:gdLst/>
                <a:ahLst/>
                <a:cxnLst/>
                <a:rect l="l" t="t" r="r" b="b"/>
                <a:pathLst>
                  <a:path w="1138519" h="304571">
                    <a:moveTo>
                      <a:pt x="0" y="0"/>
                    </a:moveTo>
                    <a:lnTo>
                      <a:pt x="935319" y="0"/>
                    </a:lnTo>
                    <a:lnTo>
                      <a:pt x="1138519" y="152286"/>
                    </a:lnTo>
                    <a:lnTo>
                      <a:pt x="935319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828646" y="236821"/>
              <a:ext cx="305657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FORMULA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17789" y="19106"/>
            <a:ext cx="1332230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SIGNAL TIMER MODULE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5004" y="4885459"/>
            <a:ext cx="592931" cy="113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9606" y="202059"/>
            <a:ext cx="1723727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Archivo Black"/>
              </a:rPr>
              <a:t>STEP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639947" y="7845390"/>
            <a:ext cx="13411045" cy="2296333"/>
            <a:chOff x="0" y="0"/>
            <a:chExt cx="17881393" cy="306177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7881393" cy="3061778"/>
              <a:chOff x="0" y="0"/>
              <a:chExt cx="3532127" cy="6047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532127" cy="604796"/>
              </a:xfrm>
              <a:custGeom>
                <a:avLst/>
                <a:gdLst/>
                <a:ahLst/>
                <a:cxnLst/>
                <a:rect l="l" t="t" r="r" b="b"/>
                <a:pathLst>
                  <a:path w="3532127" h="604796">
                    <a:moveTo>
                      <a:pt x="29441" y="0"/>
                    </a:moveTo>
                    <a:lnTo>
                      <a:pt x="3502686" y="0"/>
                    </a:lnTo>
                    <a:cubicBezTo>
                      <a:pt x="3510494" y="0"/>
                      <a:pt x="3517983" y="3102"/>
                      <a:pt x="3523504" y="8623"/>
                    </a:cubicBezTo>
                    <a:cubicBezTo>
                      <a:pt x="3529025" y="14144"/>
                      <a:pt x="3532127" y="21633"/>
                      <a:pt x="3532127" y="29441"/>
                    </a:cubicBezTo>
                    <a:lnTo>
                      <a:pt x="3532127" y="575354"/>
                    </a:lnTo>
                    <a:cubicBezTo>
                      <a:pt x="3532127" y="591614"/>
                      <a:pt x="3518946" y="604796"/>
                      <a:pt x="3502686" y="604796"/>
                    </a:cubicBezTo>
                    <a:lnTo>
                      <a:pt x="29441" y="604796"/>
                    </a:lnTo>
                    <a:cubicBezTo>
                      <a:pt x="13181" y="604796"/>
                      <a:pt x="0" y="591614"/>
                      <a:pt x="0" y="575354"/>
                    </a:cubicBezTo>
                    <a:lnTo>
                      <a:pt x="0" y="29441"/>
                    </a:lnTo>
                    <a:cubicBezTo>
                      <a:pt x="0" y="13181"/>
                      <a:pt x="13181" y="0"/>
                      <a:pt x="29441" y="0"/>
                    </a:cubicBezTo>
                    <a:close/>
                  </a:path>
                </a:pathLst>
              </a:custGeom>
              <a:solidFill>
                <a:srgbClr val="000000">
                  <a:alpha val="8980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44645" y="162137"/>
              <a:ext cx="16792104" cy="2749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GST: 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Green Signal Timing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Types of vehicles taken: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 Cars, Bikes, Trucks, Rickshaw and Yulu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Average time: 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Time taken by the vehicles to cross the intersection</a:t>
              </a:r>
            </a:p>
            <a:p>
              <a:pPr algn="just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Classic Bold"/>
                </a:rPr>
                <a:t>No. of Lanes:</a:t>
              </a:r>
              <a:r>
                <a:rPr lang="en-US" sz="2999">
                  <a:solidFill>
                    <a:srgbClr val="FFFFFF"/>
                  </a:solidFill>
                  <a:latin typeface="Montserrat Classic"/>
                </a:rPr>
                <a:t> 4 in this case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5400000">
            <a:off x="-3942031" y="3942031"/>
            <a:ext cx="10287000" cy="2402938"/>
          </a:xfrm>
          <a:custGeom>
            <a:avLst/>
            <a:gdLst/>
            <a:ahLst/>
            <a:cxnLst/>
            <a:rect l="l" t="t" r="r" b="b"/>
            <a:pathLst>
              <a:path w="13088980" h="2402938">
                <a:moveTo>
                  <a:pt x="0" y="0"/>
                </a:moveTo>
                <a:lnTo>
                  <a:pt x="13088980" y="0"/>
                </a:lnTo>
                <a:lnTo>
                  <a:pt x="13088980" y="2402938"/>
                </a:lnTo>
                <a:lnTo>
                  <a:pt x="0" y="24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-19932" t="-129623" r="-7306" b="-13351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48381" y="1747570"/>
            <a:ext cx="9723460" cy="6510989"/>
          </a:xfrm>
          <a:custGeom>
            <a:avLst/>
            <a:gdLst/>
            <a:ahLst/>
            <a:cxnLst/>
            <a:rect l="l" t="t" r="r" b="b"/>
            <a:pathLst>
              <a:path w="9723460" h="6510989">
                <a:moveTo>
                  <a:pt x="0" y="0"/>
                </a:moveTo>
                <a:lnTo>
                  <a:pt x="9723460" y="0"/>
                </a:lnTo>
                <a:lnTo>
                  <a:pt x="9723460" y="6510989"/>
                </a:lnTo>
                <a:lnTo>
                  <a:pt x="0" y="6510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5901206" y="8363954"/>
            <a:ext cx="12017810" cy="1379376"/>
          </a:xfrm>
          <a:custGeom>
            <a:avLst/>
            <a:gdLst/>
            <a:ahLst/>
            <a:cxnLst/>
            <a:rect l="l" t="t" r="r" b="b"/>
            <a:pathLst>
              <a:path w="12017810" h="1379376">
                <a:moveTo>
                  <a:pt x="0" y="0"/>
                </a:moveTo>
                <a:lnTo>
                  <a:pt x="12017810" y="0"/>
                </a:lnTo>
                <a:lnTo>
                  <a:pt x="12017810" y="1379376"/>
                </a:lnTo>
                <a:lnTo>
                  <a:pt x="0" y="1379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13" r="-3026" b="-1513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92020" y="163959"/>
            <a:ext cx="145438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49"/>
              </a:lnSpc>
              <a:spcBef>
                <a:spcPct val="0"/>
              </a:spcBef>
            </a:pPr>
            <a:r>
              <a:rPr lang="en-US" sz="7500" spc="262">
                <a:solidFill>
                  <a:srgbClr val="010101"/>
                </a:solidFill>
                <a:latin typeface="Archivo Black"/>
              </a:rPr>
              <a:t>CONTROL ROOM MODULE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5004" y="8118473"/>
            <a:ext cx="592931" cy="113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Archivo Black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606" y="202059"/>
            <a:ext cx="1723727" cy="76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>
                <a:solidFill>
                  <a:srgbClr val="FFFFFF"/>
                </a:solidFill>
                <a:latin typeface="Archivo Black"/>
              </a:rPr>
              <a:t>STEP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44104" y="8649291"/>
            <a:ext cx="3234986" cy="869582"/>
            <a:chOff x="0" y="0"/>
            <a:chExt cx="4313314" cy="115944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313314" cy="1159442"/>
              <a:chOff x="0" y="0"/>
              <a:chExt cx="1133055" cy="30457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33055" cy="304571"/>
              </a:xfrm>
              <a:custGeom>
                <a:avLst/>
                <a:gdLst/>
                <a:ahLst/>
                <a:cxnLst/>
                <a:rect l="l" t="t" r="r" b="b"/>
                <a:pathLst>
                  <a:path w="1133055" h="304571">
                    <a:moveTo>
                      <a:pt x="0" y="0"/>
                    </a:moveTo>
                    <a:lnTo>
                      <a:pt x="929855" y="0"/>
                    </a:lnTo>
                    <a:lnTo>
                      <a:pt x="1133055" y="152286"/>
                    </a:lnTo>
                    <a:lnTo>
                      <a:pt x="929855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770704" y="236821"/>
              <a:ext cx="2771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OUTPUT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44104" y="4596609"/>
            <a:ext cx="3234986" cy="869582"/>
            <a:chOff x="0" y="0"/>
            <a:chExt cx="4313314" cy="115944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313314" cy="1159442"/>
              <a:chOff x="0" y="0"/>
              <a:chExt cx="1133055" cy="30457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133055" cy="304571"/>
              </a:xfrm>
              <a:custGeom>
                <a:avLst/>
                <a:gdLst/>
                <a:ahLst/>
                <a:cxnLst/>
                <a:rect l="l" t="t" r="r" b="b"/>
                <a:pathLst>
                  <a:path w="1133055" h="304571">
                    <a:moveTo>
                      <a:pt x="0" y="0"/>
                    </a:moveTo>
                    <a:lnTo>
                      <a:pt x="929855" y="0"/>
                    </a:lnTo>
                    <a:lnTo>
                      <a:pt x="1133055" y="152286"/>
                    </a:lnTo>
                    <a:lnTo>
                      <a:pt x="929855" y="304571"/>
                    </a:lnTo>
                    <a:lnTo>
                      <a:pt x="0" y="304571"/>
                    </a:lnTo>
                    <a:lnTo>
                      <a:pt x="203200" y="152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77800" y="-19050"/>
                <a:ext cx="558800" cy="425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70704" y="236821"/>
              <a:ext cx="2771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hivo Black"/>
                </a:rPr>
                <a:t>INPUT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9258300"/>
            <a:ext cx="1532926" cy="951010"/>
          </a:xfrm>
          <a:custGeom>
            <a:avLst/>
            <a:gdLst/>
            <a:ahLst/>
            <a:cxnLst/>
            <a:rect l="l" t="t" r="r" b="b"/>
            <a:pathLst>
              <a:path w="1532926" h="951010">
                <a:moveTo>
                  <a:pt x="0" y="0"/>
                </a:moveTo>
                <a:lnTo>
                  <a:pt x="1532926" y="0"/>
                </a:lnTo>
                <a:lnTo>
                  <a:pt x="1532926" y="951010"/>
                </a:lnTo>
                <a:lnTo>
                  <a:pt x="0" y="951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172" r="-1190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442</Words>
  <Application>Microsoft Office PowerPoint</Application>
  <PresentationFormat>Custom</PresentationFormat>
  <Paragraphs>96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Montserrat Classic Bold</vt:lpstr>
      <vt:lpstr>Open Sauce</vt:lpstr>
      <vt:lpstr>Montserrat Classic</vt:lpstr>
      <vt:lpstr>Calibri</vt:lpstr>
      <vt:lpstr>Arial</vt:lpstr>
      <vt:lpstr>Archivo Black</vt:lpstr>
      <vt:lpstr>Montserrat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capstone_final_1110</dc:title>
  <cp:lastModifiedBy>Barkha Tyagi</cp:lastModifiedBy>
  <cp:revision>12</cp:revision>
  <dcterms:created xsi:type="dcterms:W3CDTF">2006-08-16T00:00:00Z</dcterms:created>
  <dcterms:modified xsi:type="dcterms:W3CDTF">2023-10-19T19:32:47Z</dcterms:modified>
  <dc:identifier>DAFvEHkA_6E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17830255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S10.0.0</vt:lpwstr>
  </property>
</Properties>
</file>